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1"/>
  </p:notesMasterIdLst>
  <p:sldIdLst>
    <p:sldId id="552" r:id="rId2"/>
    <p:sldId id="874" r:id="rId3"/>
    <p:sldId id="875" r:id="rId4"/>
    <p:sldId id="876" r:id="rId5"/>
    <p:sldId id="1049" r:id="rId6"/>
    <p:sldId id="1050" r:id="rId7"/>
    <p:sldId id="1051" r:id="rId8"/>
    <p:sldId id="1052" r:id="rId9"/>
    <p:sldId id="1053" r:id="rId10"/>
    <p:sldId id="1054" r:id="rId11"/>
    <p:sldId id="1055" r:id="rId12"/>
    <p:sldId id="1056" r:id="rId13"/>
    <p:sldId id="1057" r:id="rId14"/>
    <p:sldId id="1058" r:id="rId15"/>
    <p:sldId id="1059" r:id="rId16"/>
    <p:sldId id="1060" r:id="rId17"/>
    <p:sldId id="1061" r:id="rId18"/>
    <p:sldId id="1063" r:id="rId19"/>
    <p:sldId id="1064" r:id="rId20"/>
    <p:sldId id="1066" r:id="rId21"/>
    <p:sldId id="912" r:id="rId22"/>
    <p:sldId id="566" r:id="rId23"/>
    <p:sldId id="635" r:id="rId24"/>
    <p:sldId id="1065" r:id="rId25"/>
    <p:sldId id="784" r:id="rId26"/>
    <p:sldId id="1041" r:id="rId27"/>
    <p:sldId id="1044" r:id="rId28"/>
    <p:sldId id="1043" r:id="rId29"/>
    <p:sldId id="1042" r:id="rId30"/>
    <p:sldId id="800" r:id="rId31"/>
    <p:sldId id="807" r:id="rId32"/>
    <p:sldId id="808" r:id="rId33"/>
    <p:sldId id="809" r:id="rId34"/>
    <p:sldId id="810" r:id="rId35"/>
    <p:sldId id="790" r:id="rId36"/>
    <p:sldId id="798" r:id="rId37"/>
    <p:sldId id="794" r:id="rId38"/>
    <p:sldId id="813" r:id="rId39"/>
    <p:sldId id="814" r:id="rId40"/>
    <p:sldId id="785" r:id="rId41"/>
    <p:sldId id="717" r:id="rId42"/>
    <p:sldId id="718" r:id="rId43"/>
    <p:sldId id="719" r:id="rId44"/>
    <p:sldId id="1040" r:id="rId45"/>
    <p:sldId id="1016" r:id="rId46"/>
    <p:sldId id="1018" r:id="rId47"/>
    <p:sldId id="1017" r:id="rId48"/>
    <p:sldId id="1045" r:id="rId49"/>
    <p:sldId id="1046" r:id="rId50"/>
    <p:sldId id="938" r:id="rId51"/>
    <p:sldId id="935" r:id="rId52"/>
    <p:sldId id="939" r:id="rId53"/>
    <p:sldId id="936" r:id="rId54"/>
    <p:sldId id="840" r:id="rId55"/>
    <p:sldId id="957" r:id="rId56"/>
    <p:sldId id="1023" r:id="rId57"/>
    <p:sldId id="1039" r:id="rId58"/>
    <p:sldId id="1038" r:id="rId59"/>
    <p:sldId id="1029" r:id="rId60"/>
    <p:sldId id="1037" r:id="rId61"/>
    <p:sldId id="1036" r:id="rId62"/>
    <p:sldId id="1030" r:id="rId63"/>
    <p:sldId id="1019" r:id="rId64"/>
    <p:sldId id="1020" r:id="rId65"/>
    <p:sldId id="1048" r:id="rId66"/>
    <p:sldId id="1021" r:id="rId67"/>
    <p:sldId id="1047" r:id="rId68"/>
    <p:sldId id="1022" r:id="rId69"/>
    <p:sldId id="665" r:id="rId70"/>
    <p:sldId id="841" r:id="rId71"/>
    <p:sldId id="842" r:id="rId72"/>
    <p:sldId id="843" r:id="rId73"/>
    <p:sldId id="844" r:id="rId74"/>
    <p:sldId id="845" r:id="rId75"/>
    <p:sldId id="846" r:id="rId76"/>
    <p:sldId id="847" r:id="rId77"/>
    <p:sldId id="933" r:id="rId78"/>
    <p:sldId id="929" r:id="rId79"/>
    <p:sldId id="928" r:id="rId80"/>
    <p:sldId id="930" r:id="rId81"/>
    <p:sldId id="931" r:id="rId82"/>
    <p:sldId id="856" r:id="rId83"/>
    <p:sldId id="849" r:id="rId84"/>
    <p:sldId id="850" r:id="rId85"/>
    <p:sldId id="851" r:id="rId86"/>
    <p:sldId id="755" r:id="rId87"/>
    <p:sldId id="852" r:id="rId88"/>
    <p:sldId id="853" r:id="rId89"/>
    <p:sldId id="759" r:id="rId9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94643" autoAdjust="0"/>
  </p:normalViewPr>
  <p:slideViewPr>
    <p:cSldViewPr>
      <p:cViewPr varScale="1">
        <p:scale>
          <a:sx n="115" d="100"/>
          <a:sy n="115" d="100"/>
        </p:scale>
        <p:origin x="1944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2010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885597112860891"/>
          <c:y val="3.7460875984251969E-2"/>
          <c:w val="0.58619537401574806"/>
          <c:h val="0.825346456692913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Trunk Injection</c:v>
                </c:pt>
              </c:strCache>
            </c:strRef>
          </c:tx>
          <c:marker>
            <c:symbol val="none"/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2004</c:v>
                </c:pt>
                <c:pt idx="1">
                  <c:v>2006</c:v>
                </c:pt>
                <c:pt idx="2">
                  <c:v>2011</c:v>
                </c:pt>
                <c:pt idx="3">
                  <c:v>2013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23</c:v>
                </c:pt>
                <c:pt idx="1">
                  <c:v>36</c:v>
                </c:pt>
                <c:pt idx="2">
                  <c:v>61</c:v>
                </c:pt>
                <c:pt idx="3">
                  <c:v>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6DA-418C-82FE-045E0A4738E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Soil Injection</c:v>
                </c:pt>
              </c:strCache>
            </c:strRef>
          </c:tx>
          <c:marker>
            <c:symbol val="none"/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2004</c:v>
                </c:pt>
                <c:pt idx="1">
                  <c:v>2006</c:v>
                </c:pt>
                <c:pt idx="2">
                  <c:v>2011</c:v>
                </c:pt>
                <c:pt idx="3">
                  <c:v>2013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34</c:v>
                </c:pt>
                <c:pt idx="1">
                  <c:v>45</c:v>
                </c:pt>
                <c:pt idx="2">
                  <c:v>41</c:v>
                </c:pt>
                <c:pt idx="3">
                  <c:v>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6DA-418C-82FE-045E0A4738E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Bark Spray</c:v>
                </c:pt>
              </c:strCache>
            </c:strRef>
          </c:tx>
          <c:marker>
            <c:symbol val="none"/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2004</c:v>
                </c:pt>
                <c:pt idx="1">
                  <c:v>2006</c:v>
                </c:pt>
                <c:pt idx="2">
                  <c:v>2011</c:v>
                </c:pt>
                <c:pt idx="3">
                  <c:v>2013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0</c:v>
                </c:pt>
                <c:pt idx="1">
                  <c:v>11</c:v>
                </c:pt>
                <c:pt idx="2">
                  <c:v>3</c:v>
                </c:pt>
                <c:pt idx="3">
                  <c:v>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6DA-418C-82FE-045E0A4738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9727616"/>
        <c:axId val="99737984"/>
      </c:lineChart>
      <c:catAx>
        <c:axId val="997276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 dirty="0"/>
                  <a:t>Year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51054740813648292"/>
              <c:y val="0.9385937500000001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99737984"/>
        <c:crosses val="autoZero"/>
        <c:auto val="1"/>
        <c:lblAlgn val="ctr"/>
        <c:lblOffset val="100"/>
        <c:noMultiLvlLbl val="0"/>
      </c:catAx>
      <c:valAx>
        <c:axId val="99737984"/>
        <c:scaling>
          <c:orientation val="minMax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sz="1200" dirty="0"/>
                  <a:t>DBH inches treated per year  x</a:t>
                </a:r>
                <a:r>
                  <a:rPr lang="en-US" sz="1200" baseline="0" dirty="0"/>
                  <a:t> 1000</a:t>
                </a:r>
                <a:endParaRPr lang="en-US" sz="1200" dirty="0"/>
              </a:p>
            </c:rich>
          </c:tx>
          <c:layout>
            <c:manualLayout>
              <c:xMode val="edge"/>
              <c:yMode val="edge"/>
              <c:x val="0"/>
              <c:y val="0.336188730314960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997276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1213467847769027"/>
          <c:y val="5.7397391732283462E-2"/>
          <c:w val="0.21078198818897637"/>
          <c:h val="0.27895497047244094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21134A-B129-4E9C-B9C7-373361EEFC11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F68577-7B17-4DC2-B095-4F7078C7993F}">
      <dgm:prSet phldrT="[Text]"/>
      <dgm:spPr/>
      <dgm:t>
        <a:bodyPr/>
        <a:lstStyle/>
        <a:p>
          <a:r>
            <a:rPr lang="en-US" b="1" dirty="0"/>
            <a:t>Summer/Fall</a:t>
          </a:r>
        </a:p>
        <a:p>
          <a:r>
            <a:rPr lang="en-US" b="1" dirty="0"/>
            <a:t> Larval growth</a:t>
          </a:r>
        </a:p>
      </dgm:t>
    </dgm:pt>
    <dgm:pt modelId="{7E59682F-92E0-4E5A-A45A-5278665CC6F0}" type="parTrans" cxnId="{23B2F557-59B8-46B6-B994-BDC7A42B5C23}">
      <dgm:prSet/>
      <dgm:spPr/>
      <dgm:t>
        <a:bodyPr/>
        <a:lstStyle/>
        <a:p>
          <a:endParaRPr lang="en-US"/>
        </a:p>
      </dgm:t>
    </dgm:pt>
    <dgm:pt modelId="{0B188011-DB38-4741-97A3-BCC42C851F21}" type="sibTrans" cxnId="{23B2F557-59B8-46B6-B994-BDC7A42B5C23}">
      <dgm:prSet/>
      <dgm:spPr/>
      <dgm:t>
        <a:bodyPr/>
        <a:lstStyle/>
        <a:p>
          <a:endParaRPr lang="en-US"/>
        </a:p>
      </dgm:t>
    </dgm:pt>
    <dgm:pt modelId="{1BDE4F00-4D9B-4E45-BFEA-4581DD26E597}">
      <dgm:prSet phldrT="[Text]"/>
      <dgm:spPr/>
      <dgm:t>
        <a:bodyPr/>
        <a:lstStyle/>
        <a:p>
          <a:r>
            <a:rPr lang="en-US" b="1" dirty="0"/>
            <a:t>Winter</a:t>
          </a:r>
        </a:p>
        <a:p>
          <a:r>
            <a:rPr lang="en-US" b="1" dirty="0"/>
            <a:t> Pre-pupae</a:t>
          </a:r>
        </a:p>
      </dgm:t>
    </dgm:pt>
    <dgm:pt modelId="{63CB3849-DBC2-4857-A32D-43672719D69D}" type="parTrans" cxnId="{460CD861-F53E-438B-9399-40E37B6050A6}">
      <dgm:prSet/>
      <dgm:spPr/>
      <dgm:t>
        <a:bodyPr/>
        <a:lstStyle/>
        <a:p>
          <a:endParaRPr lang="en-US"/>
        </a:p>
      </dgm:t>
    </dgm:pt>
    <dgm:pt modelId="{A59ADA38-6D92-4851-A7F7-5510901D9C6C}" type="sibTrans" cxnId="{460CD861-F53E-438B-9399-40E37B6050A6}">
      <dgm:prSet/>
      <dgm:spPr/>
      <dgm:t>
        <a:bodyPr/>
        <a:lstStyle/>
        <a:p>
          <a:endParaRPr lang="en-US"/>
        </a:p>
      </dgm:t>
    </dgm:pt>
    <dgm:pt modelId="{22BCC994-12E6-4EE0-8A48-0FA59BEFC63E}">
      <dgm:prSet phldrT="[Text]"/>
      <dgm:spPr/>
      <dgm:t>
        <a:bodyPr/>
        <a:lstStyle/>
        <a:p>
          <a:r>
            <a:rPr lang="en-US" b="1" dirty="0"/>
            <a:t>Early spring </a:t>
          </a:r>
        </a:p>
        <a:p>
          <a:r>
            <a:rPr lang="en-US" b="1" dirty="0"/>
            <a:t>Pupation</a:t>
          </a:r>
        </a:p>
      </dgm:t>
    </dgm:pt>
    <dgm:pt modelId="{2EA61495-6673-487E-A1E3-DE5857E0BE63}" type="parTrans" cxnId="{D088BAB7-D52D-46E4-909C-8BA90685363F}">
      <dgm:prSet/>
      <dgm:spPr/>
      <dgm:t>
        <a:bodyPr/>
        <a:lstStyle/>
        <a:p>
          <a:endParaRPr lang="en-US"/>
        </a:p>
      </dgm:t>
    </dgm:pt>
    <dgm:pt modelId="{2E482D2D-91BC-4F68-9D35-C096B660914B}" type="sibTrans" cxnId="{D088BAB7-D52D-46E4-909C-8BA90685363F}">
      <dgm:prSet/>
      <dgm:spPr/>
      <dgm:t>
        <a:bodyPr/>
        <a:lstStyle/>
        <a:p>
          <a:endParaRPr lang="en-US"/>
        </a:p>
      </dgm:t>
    </dgm:pt>
    <dgm:pt modelId="{6141B419-A53C-4C33-ADFC-2BA34FA89948}">
      <dgm:prSet phldrT="[Text]"/>
      <dgm:spPr/>
      <dgm:t>
        <a:bodyPr/>
        <a:lstStyle/>
        <a:p>
          <a:r>
            <a:rPr lang="en-US" b="1" dirty="0"/>
            <a:t>May/June</a:t>
          </a:r>
        </a:p>
        <a:p>
          <a:r>
            <a:rPr lang="en-US" b="1" dirty="0"/>
            <a:t> Adult Emergence</a:t>
          </a:r>
        </a:p>
        <a:p>
          <a:r>
            <a:rPr lang="en-US" b="1" dirty="0"/>
            <a:t>Ovary maturation</a:t>
          </a:r>
        </a:p>
      </dgm:t>
    </dgm:pt>
    <dgm:pt modelId="{9A045D8D-7F0A-497C-9BA1-5222F3745D82}" type="parTrans" cxnId="{57D8F0C1-F16F-4B57-9AC0-8B789688DC42}">
      <dgm:prSet/>
      <dgm:spPr/>
      <dgm:t>
        <a:bodyPr/>
        <a:lstStyle/>
        <a:p>
          <a:endParaRPr lang="en-US"/>
        </a:p>
      </dgm:t>
    </dgm:pt>
    <dgm:pt modelId="{1429559E-F7C9-44D8-BC84-B83DE7CB2376}" type="sibTrans" cxnId="{57D8F0C1-F16F-4B57-9AC0-8B789688DC42}">
      <dgm:prSet/>
      <dgm:spPr/>
      <dgm:t>
        <a:bodyPr/>
        <a:lstStyle/>
        <a:p>
          <a:endParaRPr lang="en-US"/>
        </a:p>
      </dgm:t>
    </dgm:pt>
    <dgm:pt modelId="{81B495DA-8F29-48CD-B6A8-40984BA1BE68}">
      <dgm:prSet phldrT="[Text]"/>
      <dgm:spPr/>
      <dgm:t>
        <a:bodyPr/>
        <a:lstStyle/>
        <a:p>
          <a:r>
            <a:rPr lang="en-US" b="1" dirty="0"/>
            <a:t>June/July </a:t>
          </a:r>
        </a:p>
        <a:p>
          <a:r>
            <a:rPr lang="en-US" b="1" dirty="0"/>
            <a:t>Oviposition</a:t>
          </a:r>
        </a:p>
      </dgm:t>
    </dgm:pt>
    <dgm:pt modelId="{50409216-A24B-4E6B-8647-A6A7816EB10C}" type="parTrans" cxnId="{0D02C4E2-9F06-4A03-99FC-97C8779D6074}">
      <dgm:prSet/>
      <dgm:spPr/>
      <dgm:t>
        <a:bodyPr/>
        <a:lstStyle/>
        <a:p>
          <a:endParaRPr lang="en-US"/>
        </a:p>
      </dgm:t>
    </dgm:pt>
    <dgm:pt modelId="{DB916BD8-56F6-4383-AD89-84742F4AF8FB}" type="sibTrans" cxnId="{0D02C4E2-9F06-4A03-99FC-97C8779D6074}">
      <dgm:prSet/>
      <dgm:spPr/>
      <dgm:t>
        <a:bodyPr/>
        <a:lstStyle/>
        <a:p>
          <a:endParaRPr lang="en-US"/>
        </a:p>
      </dgm:t>
    </dgm:pt>
    <dgm:pt modelId="{737DA705-D33A-4556-95B3-DC19328B8B2E}" type="pres">
      <dgm:prSet presAssocID="{1021134A-B129-4E9C-B9C7-373361EEFC11}" presName="cycle" presStyleCnt="0">
        <dgm:presLayoutVars>
          <dgm:dir/>
          <dgm:resizeHandles val="exact"/>
        </dgm:presLayoutVars>
      </dgm:prSet>
      <dgm:spPr/>
    </dgm:pt>
    <dgm:pt modelId="{345C09F8-CAA1-42B8-84ED-077B90830D4D}" type="pres">
      <dgm:prSet presAssocID="{89F68577-7B17-4DC2-B095-4F7078C7993F}" presName="dummy" presStyleCnt="0"/>
      <dgm:spPr/>
    </dgm:pt>
    <dgm:pt modelId="{0780D1E0-E933-4618-AD57-5CF3C2AB3ABE}" type="pres">
      <dgm:prSet presAssocID="{89F68577-7B17-4DC2-B095-4F7078C7993F}" presName="node" presStyleLbl="revTx" presStyleIdx="0" presStyleCnt="5" custScaleX="135592">
        <dgm:presLayoutVars>
          <dgm:bulletEnabled val="1"/>
        </dgm:presLayoutVars>
      </dgm:prSet>
      <dgm:spPr/>
    </dgm:pt>
    <dgm:pt modelId="{2497BA0F-8DB0-4ACD-B7A7-0968DD20C4B1}" type="pres">
      <dgm:prSet presAssocID="{0B188011-DB38-4741-97A3-BCC42C851F21}" presName="sibTrans" presStyleLbl="node1" presStyleIdx="0" presStyleCnt="5"/>
      <dgm:spPr/>
    </dgm:pt>
    <dgm:pt modelId="{A3A1E462-FAAD-4F5F-BDA3-21861F5730B5}" type="pres">
      <dgm:prSet presAssocID="{1BDE4F00-4D9B-4E45-BFEA-4581DD26E597}" presName="dummy" presStyleCnt="0"/>
      <dgm:spPr/>
    </dgm:pt>
    <dgm:pt modelId="{84BF1C4F-B64C-4F75-8ADC-D71E74016442}" type="pres">
      <dgm:prSet presAssocID="{1BDE4F00-4D9B-4E45-BFEA-4581DD26E597}" presName="node" presStyleLbl="revTx" presStyleIdx="1" presStyleCnt="5">
        <dgm:presLayoutVars>
          <dgm:bulletEnabled val="1"/>
        </dgm:presLayoutVars>
      </dgm:prSet>
      <dgm:spPr/>
    </dgm:pt>
    <dgm:pt modelId="{9F70D4F6-E4C4-43C2-A881-3688DEFF4269}" type="pres">
      <dgm:prSet presAssocID="{A59ADA38-6D92-4851-A7F7-5510901D9C6C}" presName="sibTrans" presStyleLbl="node1" presStyleIdx="1" presStyleCnt="5"/>
      <dgm:spPr/>
    </dgm:pt>
    <dgm:pt modelId="{876E07A7-12FC-471B-B7C6-B818CA917BFB}" type="pres">
      <dgm:prSet presAssocID="{22BCC994-12E6-4EE0-8A48-0FA59BEFC63E}" presName="dummy" presStyleCnt="0"/>
      <dgm:spPr/>
    </dgm:pt>
    <dgm:pt modelId="{3087079B-A220-4760-8B5F-A0AB9B967D7C}" type="pres">
      <dgm:prSet presAssocID="{22BCC994-12E6-4EE0-8A48-0FA59BEFC63E}" presName="node" presStyleLbl="revTx" presStyleIdx="2" presStyleCnt="5">
        <dgm:presLayoutVars>
          <dgm:bulletEnabled val="1"/>
        </dgm:presLayoutVars>
      </dgm:prSet>
      <dgm:spPr/>
    </dgm:pt>
    <dgm:pt modelId="{2558B816-3215-4B17-B4CD-97B72BB04A05}" type="pres">
      <dgm:prSet presAssocID="{2E482D2D-91BC-4F68-9D35-C096B660914B}" presName="sibTrans" presStyleLbl="node1" presStyleIdx="2" presStyleCnt="5"/>
      <dgm:spPr/>
    </dgm:pt>
    <dgm:pt modelId="{F1216457-8291-4F12-88BC-F587D91AFD44}" type="pres">
      <dgm:prSet presAssocID="{6141B419-A53C-4C33-ADFC-2BA34FA89948}" presName="dummy" presStyleCnt="0"/>
      <dgm:spPr/>
    </dgm:pt>
    <dgm:pt modelId="{2AD97877-088F-48F2-AFD1-03FA9856240A}" type="pres">
      <dgm:prSet presAssocID="{6141B419-A53C-4C33-ADFC-2BA34FA89948}" presName="node" presStyleLbl="revTx" presStyleIdx="3" presStyleCnt="5" custScaleX="164878">
        <dgm:presLayoutVars>
          <dgm:bulletEnabled val="1"/>
        </dgm:presLayoutVars>
      </dgm:prSet>
      <dgm:spPr/>
    </dgm:pt>
    <dgm:pt modelId="{69DBBD21-F3DE-46DD-9A03-E2A3D39E06A2}" type="pres">
      <dgm:prSet presAssocID="{1429559E-F7C9-44D8-BC84-B83DE7CB2376}" presName="sibTrans" presStyleLbl="node1" presStyleIdx="3" presStyleCnt="5"/>
      <dgm:spPr/>
    </dgm:pt>
    <dgm:pt modelId="{AA7FB2D9-CDFA-45B4-8CB3-F9EC555A30A8}" type="pres">
      <dgm:prSet presAssocID="{81B495DA-8F29-48CD-B6A8-40984BA1BE68}" presName="dummy" presStyleCnt="0"/>
      <dgm:spPr/>
    </dgm:pt>
    <dgm:pt modelId="{56D51EEE-BBDA-4994-8C79-70F9FA6C1618}" type="pres">
      <dgm:prSet presAssocID="{81B495DA-8F29-48CD-B6A8-40984BA1BE68}" presName="node" presStyleLbl="revTx" presStyleIdx="4" presStyleCnt="5">
        <dgm:presLayoutVars>
          <dgm:bulletEnabled val="1"/>
        </dgm:presLayoutVars>
      </dgm:prSet>
      <dgm:spPr/>
    </dgm:pt>
    <dgm:pt modelId="{5504747C-3018-4F69-9906-CC1518DD5628}" type="pres">
      <dgm:prSet presAssocID="{DB916BD8-56F6-4383-AD89-84742F4AF8FB}" presName="sibTrans" presStyleLbl="node1" presStyleIdx="4" presStyleCnt="5"/>
      <dgm:spPr/>
    </dgm:pt>
  </dgm:ptLst>
  <dgm:cxnLst>
    <dgm:cxn modelId="{76293D00-7ABA-40EE-9951-AD1D86DB3090}" type="presOf" srcId="{22BCC994-12E6-4EE0-8A48-0FA59BEFC63E}" destId="{3087079B-A220-4760-8B5F-A0AB9B967D7C}" srcOrd="0" destOrd="0" presId="urn:microsoft.com/office/officeart/2005/8/layout/cycle1"/>
    <dgm:cxn modelId="{61B04E03-1504-4FB1-81E2-3D4AE25F67A7}" type="presOf" srcId="{89F68577-7B17-4DC2-B095-4F7078C7993F}" destId="{0780D1E0-E933-4618-AD57-5CF3C2AB3ABE}" srcOrd="0" destOrd="0" presId="urn:microsoft.com/office/officeart/2005/8/layout/cycle1"/>
    <dgm:cxn modelId="{460CD861-F53E-438B-9399-40E37B6050A6}" srcId="{1021134A-B129-4E9C-B9C7-373361EEFC11}" destId="{1BDE4F00-4D9B-4E45-BFEA-4581DD26E597}" srcOrd="1" destOrd="0" parTransId="{63CB3849-DBC2-4857-A32D-43672719D69D}" sibTransId="{A59ADA38-6D92-4851-A7F7-5510901D9C6C}"/>
    <dgm:cxn modelId="{1BD87245-69CE-4BF2-B382-A1FE3DFA8992}" type="presOf" srcId="{1BDE4F00-4D9B-4E45-BFEA-4581DD26E597}" destId="{84BF1C4F-B64C-4F75-8ADC-D71E74016442}" srcOrd="0" destOrd="0" presId="urn:microsoft.com/office/officeart/2005/8/layout/cycle1"/>
    <dgm:cxn modelId="{AE72D671-0D1C-47B4-B90C-D4659BFF5034}" type="presOf" srcId="{0B188011-DB38-4741-97A3-BCC42C851F21}" destId="{2497BA0F-8DB0-4ACD-B7A7-0968DD20C4B1}" srcOrd="0" destOrd="0" presId="urn:microsoft.com/office/officeart/2005/8/layout/cycle1"/>
    <dgm:cxn modelId="{A0616253-F335-434B-9A0F-AD0C4D370768}" type="presOf" srcId="{6141B419-A53C-4C33-ADFC-2BA34FA89948}" destId="{2AD97877-088F-48F2-AFD1-03FA9856240A}" srcOrd="0" destOrd="0" presId="urn:microsoft.com/office/officeart/2005/8/layout/cycle1"/>
    <dgm:cxn modelId="{905BC575-83B8-41C1-9AFB-9FD1BC4FC0AD}" type="presOf" srcId="{A59ADA38-6D92-4851-A7F7-5510901D9C6C}" destId="{9F70D4F6-E4C4-43C2-A881-3688DEFF4269}" srcOrd="0" destOrd="0" presId="urn:microsoft.com/office/officeart/2005/8/layout/cycle1"/>
    <dgm:cxn modelId="{23B2F557-59B8-46B6-B994-BDC7A42B5C23}" srcId="{1021134A-B129-4E9C-B9C7-373361EEFC11}" destId="{89F68577-7B17-4DC2-B095-4F7078C7993F}" srcOrd="0" destOrd="0" parTransId="{7E59682F-92E0-4E5A-A45A-5278665CC6F0}" sibTransId="{0B188011-DB38-4741-97A3-BCC42C851F21}"/>
    <dgm:cxn modelId="{0EED25A5-104B-471B-ABD6-0FA5CB3A143D}" type="presOf" srcId="{81B495DA-8F29-48CD-B6A8-40984BA1BE68}" destId="{56D51EEE-BBDA-4994-8C79-70F9FA6C1618}" srcOrd="0" destOrd="0" presId="urn:microsoft.com/office/officeart/2005/8/layout/cycle1"/>
    <dgm:cxn modelId="{955600B1-4790-48DB-8A17-A5383F3B4F72}" type="presOf" srcId="{1429559E-F7C9-44D8-BC84-B83DE7CB2376}" destId="{69DBBD21-F3DE-46DD-9A03-E2A3D39E06A2}" srcOrd="0" destOrd="0" presId="urn:microsoft.com/office/officeart/2005/8/layout/cycle1"/>
    <dgm:cxn modelId="{73CAB7B6-2D64-4CF3-9829-20ACB08F4DE1}" type="presOf" srcId="{2E482D2D-91BC-4F68-9D35-C096B660914B}" destId="{2558B816-3215-4B17-B4CD-97B72BB04A05}" srcOrd="0" destOrd="0" presId="urn:microsoft.com/office/officeart/2005/8/layout/cycle1"/>
    <dgm:cxn modelId="{D088BAB7-D52D-46E4-909C-8BA90685363F}" srcId="{1021134A-B129-4E9C-B9C7-373361EEFC11}" destId="{22BCC994-12E6-4EE0-8A48-0FA59BEFC63E}" srcOrd="2" destOrd="0" parTransId="{2EA61495-6673-487E-A1E3-DE5857E0BE63}" sibTransId="{2E482D2D-91BC-4F68-9D35-C096B660914B}"/>
    <dgm:cxn modelId="{403F12BE-6404-434B-9ED4-F8F8E7992DC0}" type="presOf" srcId="{1021134A-B129-4E9C-B9C7-373361EEFC11}" destId="{737DA705-D33A-4556-95B3-DC19328B8B2E}" srcOrd="0" destOrd="0" presId="urn:microsoft.com/office/officeart/2005/8/layout/cycle1"/>
    <dgm:cxn modelId="{57D8F0C1-F16F-4B57-9AC0-8B789688DC42}" srcId="{1021134A-B129-4E9C-B9C7-373361EEFC11}" destId="{6141B419-A53C-4C33-ADFC-2BA34FA89948}" srcOrd="3" destOrd="0" parTransId="{9A045D8D-7F0A-497C-9BA1-5222F3745D82}" sibTransId="{1429559E-F7C9-44D8-BC84-B83DE7CB2376}"/>
    <dgm:cxn modelId="{0D02C4E2-9F06-4A03-99FC-97C8779D6074}" srcId="{1021134A-B129-4E9C-B9C7-373361EEFC11}" destId="{81B495DA-8F29-48CD-B6A8-40984BA1BE68}" srcOrd="4" destOrd="0" parTransId="{50409216-A24B-4E6B-8647-A6A7816EB10C}" sibTransId="{DB916BD8-56F6-4383-AD89-84742F4AF8FB}"/>
    <dgm:cxn modelId="{7E2366FD-EE00-4ACD-9033-B6822B7FF683}" type="presOf" srcId="{DB916BD8-56F6-4383-AD89-84742F4AF8FB}" destId="{5504747C-3018-4F69-9906-CC1518DD5628}" srcOrd="0" destOrd="0" presId="urn:microsoft.com/office/officeart/2005/8/layout/cycle1"/>
    <dgm:cxn modelId="{5E2EFDD0-80DB-4F4B-A842-B842227CDAF7}" type="presParOf" srcId="{737DA705-D33A-4556-95B3-DC19328B8B2E}" destId="{345C09F8-CAA1-42B8-84ED-077B90830D4D}" srcOrd="0" destOrd="0" presId="urn:microsoft.com/office/officeart/2005/8/layout/cycle1"/>
    <dgm:cxn modelId="{85B884F1-8E20-43A8-97FD-C47E62EE4103}" type="presParOf" srcId="{737DA705-D33A-4556-95B3-DC19328B8B2E}" destId="{0780D1E0-E933-4618-AD57-5CF3C2AB3ABE}" srcOrd="1" destOrd="0" presId="urn:microsoft.com/office/officeart/2005/8/layout/cycle1"/>
    <dgm:cxn modelId="{0141C270-B2F6-4967-B21E-D552C81EB3C6}" type="presParOf" srcId="{737DA705-D33A-4556-95B3-DC19328B8B2E}" destId="{2497BA0F-8DB0-4ACD-B7A7-0968DD20C4B1}" srcOrd="2" destOrd="0" presId="urn:microsoft.com/office/officeart/2005/8/layout/cycle1"/>
    <dgm:cxn modelId="{88676234-96DB-4990-B411-59B6C4E13860}" type="presParOf" srcId="{737DA705-D33A-4556-95B3-DC19328B8B2E}" destId="{A3A1E462-FAAD-4F5F-BDA3-21861F5730B5}" srcOrd="3" destOrd="0" presId="urn:microsoft.com/office/officeart/2005/8/layout/cycle1"/>
    <dgm:cxn modelId="{437CCC60-F1DE-4486-8332-24734F103052}" type="presParOf" srcId="{737DA705-D33A-4556-95B3-DC19328B8B2E}" destId="{84BF1C4F-B64C-4F75-8ADC-D71E74016442}" srcOrd="4" destOrd="0" presId="urn:microsoft.com/office/officeart/2005/8/layout/cycle1"/>
    <dgm:cxn modelId="{05C84D89-B224-4718-A6BB-47109D09113E}" type="presParOf" srcId="{737DA705-D33A-4556-95B3-DC19328B8B2E}" destId="{9F70D4F6-E4C4-43C2-A881-3688DEFF4269}" srcOrd="5" destOrd="0" presId="urn:microsoft.com/office/officeart/2005/8/layout/cycle1"/>
    <dgm:cxn modelId="{B0E90BD1-2CD3-44C5-AA07-67B48E346F0F}" type="presParOf" srcId="{737DA705-D33A-4556-95B3-DC19328B8B2E}" destId="{876E07A7-12FC-471B-B7C6-B818CA917BFB}" srcOrd="6" destOrd="0" presId="urn:microsoft.com/office/officeart/2005/8/layout/cycle1"/>
    <dgm:cxn modelId="{15F6E5C3-7F5E-4C96-8CA3-D3EF0C9A1C92}" type="presParOf" srcId="{737DA705-D33A-4556-95B3-DC19328B8B2E}" destId="{3087079B-A220-4760-8B5F-A0AB9B967D7C}" srcOrd="7" destOrd="0" presId="urn:microsoft.com/office/officeart/2005/8/layout/cycle1"/>
    <dgm:cxn modelId="{0BC67680-9549-42DE-8EE2-88079B185A2C}" type="presParOf" srcId="{737DA705-D33A-4556-95B3-DC19328B8B2E}" destId="{2558B816-3215-4B17-B4CD-97B72BB04A05}" srcOrd="8" destOrd="0" presId="urn:microsoft.com/office/officeart/2005/8/layout/cycle1"/>
    <dgm:cxn modelId="{98E53DF5-56CE-4CBA-8250-38D096D75DC8}" type="presParOf" srcId="{737DA705-D33A-4556-95B3-DC19328B8B2E}" destId="{F1216457-8291-4F12-88BC-F587D91AFD44}" srcOrd="9" destOrd="0" presId="urn:microsoft.com/office/officeart/2005/8/layout/cycle1"/>
    <dgm:cxn modelId="{751A692C-9066-45E8-961F-F88A9E5ED8DE}" type="presParOf" srcId="{737DA705-D33A-4556-95B3-DC19328B8B2E}" destId="{2AD97877-088F-48F2-AFD1-03FA9856240A}" srcOrd="10" destOrd="0" presId="urn:microsoft.com/office/officeart/2005/8/layout/cycle1"/>
    <dgm:cxn modelId="{E3F4EBB3-539E-4600-8A0D-C4E71D25063D}" type="presParOf" srcId="{737DA705-D33A-4556-95B3-DC19328B8B2E}" destId="{69DBBD21-F3DE-46DD-9A03-E2A3D39E06A2}" srcOrd="11" destOrd="0" presId="urn:microsoft.com/office/officeart/2005/8/layout/cycle1"/>
    <dgm:cxn modelId="{0ABC6485-22D5-4130-909A-43B16DF2124E}" type="presParOf" srcId="{737DA705-D33A-4556-95B3-DC19328B8B2E}" destId="{AA7FB2D9-CDFA-45B4-8CB3-F9EC555A30A8}" srcOrd="12" destOrd="0" presId="urn:microsoft.com/office/officeart/2005/8/layout/cycle1"/>
    <dgm:cxn modelId="{9FC0E470-D7E6-4AE0-AB34-67BBA3D1BD64}" type="presParOf" srcId="{737DA705-D33A-4556-95B3-DC19328B8B2E}" destId="{56D51EEE-BBDA-4994-8C79-70F9FA6C1618}" srcOrd="13" destOrd="0" presId="urn:microsoft.com/office/officeart/2005/8/layout/cycle1"/>
    <dgm:cxn modelId="{63551179-B4A2-4DF2-B9F9-C31BFF5F3F83}" type="presParOf" srcId="{737DA705-D33A-4556-95B3-DC19328B8B2E}" destId="{5504747C-3018-4F69-9906-CC1518DD5628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21134A-B129-4E9C-B9C7-373361EEFC11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F68577-7B17-4DC2-B095-4F7078C7993F}">
      <dgm:prSet phldrT="[Text]"/>
      <dgm:spPr/>
      <dgm:t>
        <a:bodyPr/>
        <a:lstStyle/>
        <a:p>
          <a:r>
            <a:rPr lang="en-US" b="1" dirty="0"/>
            <a:t>Summer/Fall</a:t>
          </a:r>
        </a:p>
        <a:p>
          <a:r>
            <a:rPr lang="en-US" b="1" dirty="0"/>
            <a:t> Larval growth</a:t>
          </a:r>
        </a:p>
      </dgm:t>
    </dgm:pt>
    <dgm:pt modelId="{7E59682F-92E0-4E5A-A45A-5278665CC6F0}" type="parTrans" cxnId="{23B2F557-59B8-46B6-B994-BDC7A42B5C23}">
      <dgm:prSet/>
      <dgm:spPr/>
      <dgm:t>
        <a:bodyPr/>
        <a:lstStyle/>
        <a:p>
          <a:endParaRPr lang="en-US"/>
        </a:p>
      </dgm:t>
    </dgm:pt>
    <dgm:pt modelId="{0B188011-DB38-4741-97A3-BCC42C851F21}" type="sibTrans" cxnId="{23B2F557-59B8-46B6-B994-BDC7A42B5C23}">
      <dgm:prSet/>
      <dgm:spPr/>
      <dgm:t>
        <a:bodyPr/>
        <a:lstStyle/>
        <a:p>
          <a:endParaRPr lang="en-US"/>
        </a:p>
      </dgm:t>
    </dgm:pt>
    <dgm:pt modelId="{1BDE4F00-4D9B-4E45-BFEA-4581DD26E597}">
      <dgm:prSet phldrT="[Text]"/>
      <dgm:spPr/>
      <dgm:t>
        <a:bodyPr/>
        <a:lstStyle/>
        <a:p>
          <a:r>
            <a:rPr lang="en-US" b="1" dirty="0"/>
            <a:t>Winter</a:t>
          </a:r>
        </a:p>
        <a:p>
          <a:r>
            <a:rPr lang="en-US" b="1" dirty="0"/>
            <a:t> Pre-pupae</a:t>
          </a:r>
        </a:p>
      </dgm:t>
    </dgm:pt>
    <dgm:pt modelId="{63CB3849-DBC2-4857-A32D-43672719D69D}" type="parTrans" cxnId="{460CD861-F53E-438B-9399-40E37B6050A6}">
      <dgm:prSet/>
      <dgm:spPr/>
      <dgm:t>
        <a:bodyPr/>
        <a:lstStyle/>
        <a:p>
          <a:endParaRPr lang="en-US"/>
        </a:p>
      </dgm:t>
    </dgm:pt>
    <dgm:pt modelId="{A59ADA38-6D92-4851-A7F7-5510901D9C6C}" type="sibTrans" cxnId="{460CD861-F53E-438B-9399-40E37B6050A6}">
      <dgm:prSet/>
      <dgm:spPr/>
      <dgm:t>
        <a:bodyPr/>
        <a:lstStyle/>
        <a:p>
          <a:endParaRPr lang="en-US"/>
        </a:p>
      </dgm:t>
    </dgm:pt>
    <dgm:pt modelId="{22BCC994-12E6-4EE0-8A48-0FA59BEFC63E}">
      <dgm:prSet phldrT="[Text]"/>
      <dgm:spPr/>
      <dgm:t>
        <a:bodyPr/>
        <a:lstStyle/>
        <a:p>
          <a:r>
            <a:rPr lang="en-US" b="1" dirty="0"/>
            <a:t>Early spring </a:t>
          </a:r>
        </a:p>
        <a:p>
          <a:r>
            <a:rPr lang="en-US" b="1" dirty="0"/>
            <a:t>Pupation</a:t>
          </a:r>
        </a:p>
      </dgm:t>
    </dgm:pt>
    <dgm:pt modelId="{2EA61495-6673-487E-A1E3-DE5857E0BE63}" type="parTrans" cxnId="{D088BAB7-D52D-46E4-909C-8BA90685363F}">
      <dgm:prSet/>
      <dgm:spPr/>
      <dgm:t>
        <a:bodyPr/>
        <a:lstStyle/>
        <a:p>
          <a:endParaRPr lang="en-US"/>
        </a:p>
      </dgm:t>
    </dgm:pt>
    <dgm:pt modelId="{2E482D2D-91BC-4F68-9D35-C096B660914B}" type="sibTrans" cxnId="{D088BAB7-D52D-46E4-909C-8BA90685363F}">
      <dgm:prSet/>
      <dgm:spPr/>
      <dgm:t>
        <a:bodyPr/>
        <a:lstStyle/>
        <a:p>
          <a:endParaRPr lang="en-US"/>
        </a:p>
      </dgm:t>
    </dgm:pt>
    <dgm:pt modelId="{6141B419-A53C-4C33-ADFC-2BA34FA89948}">
      <dgm:prSet phldrT="[Text]"/>
      <dgm:spPr/>
      <dgm:t>
        <a:bodyPr/>
        <a:lstStyle/>
        <a:p>
          <a:r>
            <a:rPr lang="en-US" b="1" dirty="0"/>
            <a:t>May/June</a:t>
          </a:r>
        </a:p>
        <a:p>
          <a:r>
            <a:rPr lang="en-US" b="1" dirty="0"/>
            <a:t> Adult Emergence</a:t>
          </a:r>
        </a:p>
        <a:p>
          <a:r>
            <a:rPr lang="en-US" b="1" dirty="0"/>
            <a:t>Ovary maturation</a:t>
          </a:r>
        </a:p>
      </dgm:t>
    </dgm:pt>
    <dgm:pt modelId="{9A045D8D-7F0A-497C-9BA1-5222F3745D82}" type="parTrans" cxnId="{57D8F0C1-F16F-4B57-9AC0-8B789688DC42}">
      <dgm:prSet/>
      <dgm:spPr/>
      <dgm:t>
        <a:bodyPr/>
        <a:lstStyle/>
        <a:p>
          <a:endParaRPr lang="en-US"/>
        </a:p>
      </dgm:t>
    </dgm:pt>
    <dgm:pt modelId="{1429559E-F7C9-44D8-BC84-B83DE7CB2376}" type="sibTrans" cxnId="{57D8F0C1-F16F-4B57-9AC0-8B789688DC42}">
      <dgm:prSet/>
      <dgm:spPr/>
      <dgm:t>
        <a:bodyPr/>
        <a:lstStyle/>
        <a:p>
          <a:endParaRPr lang="en-US"/>
        </a:p>
      </dgm:t>
    </dgm:pt>
    <dgm:pt modelId="{81B495DA-8F29-48CD-B6A8-40984BA1BE68}">
      <dgm:prSet phldrT="[Text]"/>
      <dgm:spPr/>
      <dgm:t>
        <a:bodyPr/>
        <a:lstStyle/>
        <a:p>
          <a:r>
            <a:rPr lang="en-US" b="1" dirty="0"/>
            <a:t>June/July </a:t>
          </a:r>
        </a:p>
        <a:p>
          <a:r>
            <a:rPr lang="en-US" b="1" dirty="0"/>
            <a:t>Oviposition</a:t>
          </a:r>
        </a:p>
      </dgm:t>
    </dgm:pt>
    <dgm:pt modelId="{50409216-A24B-4E6B-8647-A6A7816EB10C}" type="parTrans" cxnId="{0D02C4E2-9F06-4A03-99FC-97C8779D6074}">
      <dgm:prSet/>
      <dgm:spPr/>
      <dgm:t>
        <a:bodyPr/>
        <a:lstStyle/>
        <a:p>
          <a:endParaRPr lang="en-US"/>
        </a:p>
      </dgm:t>
    </dgm:pt>
    <dgm:pt modelId="{DB916BD8-56F6-4383-AD89-84742F4AF8FB}" type="sibTrans" cxnId="{0D02C4E2-9F06-4A03-99FC-97C8779D6074}">
      <dgm:prSet/>
      <dgm:spPr/>
      <dgm:t>
        <a:bodyPr/>
        <a:lstStyle/>
        <a:p>
          <a:endParaRPr lang="en-US"/>
        </a:p>
      </dgm:t>
    </dgm:pt>
    <dgm:pt modelId="{737DA705-D33A-4556-95B3-DC19328B8B2E}" type="pres">
      <dgm:prSet presAssocID="{1021134A-B129-4E9C-B9C7-373361EEFC11}" presName="cycle" presStyleCnt="0">
        <dgm:presLayoutVars>
          <dgm:dir/>
          <dgm:resizeHandles val="exact"/>
        </dgm:presLayoutVars>
      </dgm:prSet>
      <dgm:spPr/>
    </dgm:pt>
    <dgm:pt modelId="{345C09F8-CAA1-42B8-84ED-077B90830D4D}" type="pres">
      <dgm:prSet presAssocID="{89F68577-7B17-4DC2-B095-4F7078C7993F}" presName="dummy" presStyleCnt="0"/>
      <dgm:spPr/>
    </dgm:pt>
    <dgm:pt modelId="{0780D1E0-E933-4618-AD57-5CF3C2AB3ABE}" type="pres">
      <dgm:prSet presAssocID="{89F68577-7B17-4DC2-B095-4F7078C7993F}" presName="node" presStyleLbl="revTx" presStyleIdx="0" presStyleCnt="5" custScaleX="135592">
        <dgm:presLayoutVars>
          <dgm:bulletEnabled val="1"/>
        </dgm:presLayoutVars>
      </dgm:prSet>
      <dgm:spPr/>
    </dgm:pt>
    <dgm:pt modelId="{2497BA0F-8DB0-4ACD-B7A7-0968DD20C4B1}" type="pres">
      <dgm:prSet presAssocID="{0B188011-DB38-4741-97A3-BCC42C851F21}" presName="sibTrans" presStyleLbl="node1" presStyleIdx="0" presStyleCnt="5"/>
      <dgm:spPr/>
    </dgm:pt>
    <dgm:pt modelId="{A3A1E462-FAAD-4F5F-BDA3-21861F5730B5}" type="pres">
      <dgm:prSet presAssocID="{1BDE4F00-4D9B-4E45-BFEA-4581DD26E597}" presName="dummy" presStyleCnt="0"/>
      <dgm:spPr/>
    </dgm:pt>
    <dgm:pt modelId="{84BF1C4F-B64C-4F75-8ADC-D71E74016442}" type="pres">
      <dgm:prSet presAssocID="{1BDE4F00-4D9B-4E45-BFEA-4581DD26E597}" presName="node" presStyleLbl="revTx" presStyleIdx="1" presStyleCnt="5">
        <dgm:presLayoutVars>
          <dgm:bulletEnabled val="1"/>
        </dgm:presLayoutVars>
      </dgm:prSet>
      <dgm:spPr/>
    </dgm:pt>
    <dgm:pt modelId="{9F70D4F6-E4C4-43C2-A881-3688DEFF4269}" type="pres">
      <dgm:prSet presAssocID="{A59ADA38-6D92-4851-A7F7-5510901D9C6C}" presName="sibTrans" presStyleLbl="node1" presStyleIdx="1" presStyleCnt="5"/>
      <dgm:spPr/>
    </dgm:pt>
    <dgm:pt modelId="{876E07A7-12FC-471B-B7C6-B818CA917BFB}" type="pres">
      <dgm:prSet presAssocID="{22BCC994-12E6-4EE0-8A48-0FA59BEFC63E}" presName="dummy" presStyleCnt="0"/>
      <dgm:spPr/>
    </dgm:pt>
    <dgm:pt modelId="{3087079B-A220-4760-8B5F-A0AB9B967D7C}" type="pres">
      <dgm:prSet presAssocID="{22BCC994-12E6-4EE0-8A48-0FA59BEFC63E}" presName="node" presStyleLbl="revTx" presStyleIdx="2" presStyleCnt="5">
        <dgm:presLayoutVars>
          <dgm:bulletEnabled val="1"/>
        </dgm:presLayoutVars>
      </dgm:prSet>
      <dgm:spPr/>
    </dgm:pt>
    <dgm:pt modelId="{2558B816-3215-4B17-B4CD-97B72BB04A05}" type="pres">
      <dgm:prSet presAssocID="{2E482D2D-91BC-4F68-9D35-C096B660914B}" presName="sibTrans" presStyleLbl="node1" presStyleIdx="2" presStyleCnt="5"/>
      <dgm:spPr/>
    </dgm:pt>
    <dgm:pt modelId="{F1216457-8291-4F12-88BC-F587D91AFD44}" type="pres">
      <dgm:prSet presAssocID="{6141B419-A53C-4C33-ADFC-2BA34FA89948}" presName="dummy" presStyleCnt="0"/>
      <dgm:spPr/>
    </dgm:pt>
    <dgm:pt modelId="{2AD97877-088F-48F2-AFD1-03FA9856240A}" type="pres">
      <dgm:prSet presAssocID="{6141B419-A53C-4C33-ADFC-2BA34FA89948}" presName="node" presStyleLbl="revTx" presStyleIdx="3" presStyleCnt="5" custScaleX="164878">
        <dgm:presLayoutVars>
          <dgm:bulletEnabled val="1"/>
        </dgm:presLayoutVars>
      </dgm:prSet>
      <dgm:spPr/>
    </dgm:pt>
    <dgm:pt modelId="{69DBBD21-F3DE-46DD-9A03-E2A3D39E06A2}" type="pres">
      <dgm:prSet presAssocID="{1429559E-F7C9-44D8-BC84-B83DE7CB2376}" presName="sibTrans" presStyleLbl="node1" presStyleIdx="3" presStyleCnt="5"/>
      <dgm:spPr/>
    </dgm:pt>
    <dgm:pt modelId="{AA7FB2D9-CDFA-45B4-8CB3-F9EC555A30A8}" type="pres">
      <dgm:prSet presAssocID="{81B495DA-8F29-48CD-B6A8-40984BA1BE68}" presName="dummy" presStyleCnt="0"/>
      <dgm:spPr/>
    </dgm:pt>
    <dgm:pt modelId="{56D51EEE-BBDA-4994-8C79-70F9FA6C1618}" type="pres">
      <dgm:prSet presAssocID="{81B495DA-8F29-48CD-B6A8-40984BA1BE68}" presName="node" presStyleLbl="revTx" presStyleIdx="4" presStyleCnt="5">
        <dgm:presLayoutVars>
          <dgm:bulletEnabled val="1"/>
        </dgm:presLayoutVars>
      </dgm:prSet>
      <dgm:spPr/>
    </dgm:pt>
    <dgm:pt modelId="{5504747C-3018-4F69-9906-CC1518DD5628}" type="pres">
      <dgm:prSet presAssocID="{DB916BD8-56F6-4383-AD89-84742F4AF8FB}" presName="sibTrans" presStyleLbl="node1" presStyleIdx="4" presStyleCnt="5"/>
      <dgm:spPr/>
    </dgm:pt>
  </dgm:ptLst>
  <dgm:cxnLst>
    <dgm:cxn modelId="{A0499C33-8FA1-495D-8857-642254A6D084}" type="presOf" srcId="{1429559E-F7C9-44D8-BC84-B83DE7CB2376}" destId="{69DBBD21-F3DE-46DD-9A03-E2A3D39E06A2}" srcOrd="0" destOrd="0" presId="urn:microsoft.com/office/officeart/2005/8/layout/cycle1"/>
    <dgm:cxn modelId="{460CD861-F53E-438B-9399-40E37B6050A6}" srcId="{1021134A-B129-4E9C-B9C7-373361EEFC11}" destId="{1BDE4F00-4D9B-4E45-BFEA-4581DD26E597}" srcOrd="1" destOrd="0" parTransId="{63CB3849-DBC2-4857-A32D-43672719D69D}" sibTransId="{A59ADA38-6D92-4851-A7F7-5510901D9C6C}"/>
    <dgm:cxn modelId="{17714E66-9277-4860-88DA-36462B815ADF}" type="presOf" srcId="{89F68577-7B17-4DC2-B095-4F7078C7993F}" destId="{0780D1E0-E933-4618-AD57-5CF3C2AB3ABE}" srcOrd="0" destOrd="0" presId="urn:microsoft.com/office/officeart/2005/8/layout/cycle1"/>
    <dgm:cxn modelId="{6FB2CC48-4BB0-4802-96FB-52B95420AADF}" type="presOf" srcId="{1021134A-B129-4E9C-B9C7-373361EEFC11}" destId="{737DA705-D33A-4556-95B3-DC19328B8B2E}" srcOrd="0" destOrd="0" presId="urn:microsoft.com/office/officeart/2005/8/layout/cycle1"/>
    <dgm:cxn modelId="{3EAF3D4A-4454-4F8D-8A8E-4AFD8F50C483}" type="presOf" srcId="{81B495DA-8F29-48CD-B6A8-40984BA1BE68}" destId="{56D51EEE-BBDA-4994-8C79-70F9FA6C1618}" srcOrd="0" destOrd="0" presId="urn:microsoft.com/office/officeart/2005/8/layout/cycle1"/>
    <dgm:cxn modelId="{F2B2D34B-44FF-4887-875C-3433C1A05F9B}" type="presOf" srcId="{2E482D2D-91BC-4F68-9D35-C096B660914B}" destId="{2558B816-3215-4B17-B4CD-97B72BB04A05}" srcOrd="0" destOrd="0" presId="urn:microsoft.com/office/officeart/2005/8/layout/cycle1"/>
    <dgm:cxn modelId="{7288E970-A526-4CFE-BDF4-F802091B5538}" type="presOf" srcId="{22BCC994-12E6-4EE0-8A48-0FA59BEFC63E}" destId="{3087079B-A220-4760-8B5F-A0AB9B967D7C}" srcOrd="0" destOrd="0" presId="urn:microsoft.com/office/officeart/2005/8/layout/cycle1"/>
    <dgm:cxn modelId="{23B2F557-59B8-46B6-B994-BDC7A42B5C23}" srcId="{1021134A-B129-4E9C-B9C7-373361EEFC11}" destId="{89F68577-7B17-4DC2-B095-4F7078C7993F}" srcOrd="0" destOrd="0" parTransId="{7E59682F-92E0-4E5A-A45A-5278665CC6F0}" sibTransId="{0B188011-DB38-4741-97A3-BCC42C851F21}"/>
    <dgm:cxn modelId="{AD87FE8F-FCD0-4B53-9436-C892590EFEE2}" type="presOf" srcId="{6141B419-A53C-4C33-ADFC-2BA34FA89948}" destId="{2AD97877-088F-48F2-AFD1-03FA9856240A}" srcOrd="0" destOrd="0" presId="urn:microsoft.com/office/officeart/2005/8/layout/cycle1"/>
    <dgm:cxn modelId="{2742979E-2528-4A56-97BF-DF68F3A72064}" type="presOf" srcId="{1BDE4F00-4D9B-4E45-BFEA-4581DD26E597}" destId="{84BF1C4F-B64C-4F75-8ADC-D71E74016442}" srcOrd="0" destOrd="0" presId="urn:microsoft.com/office/officeart/2005/8/layout/cycle1"/>
    <dgm:cxn modelId="{D088BAB7-D52D-46E4-909C-8BA90685363F}" srcId="{1021134A-B129-4E9C-B9C7-373361EEFC11}" destId="{22BCC994-12E6-4EE0-8A48-0FA59BEFC63E}" srcOrd="2" destOrd="0" parTransId="{2EA61495-6673-487E-A1E3-DE5857E0BE63}" sibTransId="{2E482D2D-91BC-4F68-9D35-C096B660914B}"/>
    <dgm:cxn modelId="{57D8F0C1-F16F-4B57-9AC0-8B789688DC42}" srcId="{1021134A-B129-4E9C-B9C7-373361EEFC11}" destId="{6141B419-A53C-4C33-ADFC-2BA34FA89948}" srcOrd="3" destOrd="0" parTransId="{9A045D8D-7F0A-497C-9BA1-5222F3745D82}" sibTransId="{1429559E-F7C9-44D8-BC84-B83DE7CB2376}"/>
    <dgm:cxn modelId="{14A6D0C2-CDA8-48AF-8493-42DF292E9884}" type="presOf" srcId="{A59ADA38-6D92-4851-A7F7-5510901D9C6C}" destId="{9F70D4F6-E4C4-43C2-A881-3688DEFF4269}" srcOrd="0" destOrd="0" presId="urn:microsoft.com/office/officeart/2005/8/layout/cycle1"/>
    <dgm:cxn modelId="{75601BD8-76F7-4192-BA13-860139A88383}" type="presOf" srcId="{0B188011-DB38-4741-97A3-BCC42C851F21}" destId="{2497BA0F-8DB0-4ACD-B7A7-0968DD20C4B1}" srcOrd="0" destOrd="0" presId="urn:microsoft.com/office/officeart/2005/8/layout/cycle1"/>
    <dgm:cxn modelId="{0D02C4E2-9F06-4A03-99FC-97C8779D6074}" srcId="{1021134A-B129-4E9C-B9C7-373361EEFC11}" destId="{81B495DA-8F29-48CD-B6A8-40984BA1BE68}" srcOrd="4" destOrd="0" parTransId="{50409216-A24B-4E6B-8647-A6A7816EB10C}" sibTransId="{DB916BD8-56F6-4383-AD89-84742F4AF8FB}"/>
    <dgm:cxn modelId="{DBDBB3EB-10D6-4F73-B57F-5920FB65E35A}" type="presOf" srcId="{DB916BD8-56F6-4383-AD89-84742F4AF8FB}" destId="{5504747C-3018-4F69-9906-CC1518DD5628}" srcOrd="0" destOrd="0" presId="urn:microsoft.com/office/officeart/2005/8/layout/cycle1"/>
    <dgm:cxn modelId="{36361E6D-CEDB-42EA-A09E-C2A08D22D4C7}" type="presParOf" srcId="{737DA705-D33A-4556-95B3-DC19328B8B2E}" destId="{345C09F8-CAA1-42B8-84ED-077B90830D4D}" srcOrd="0" destOrd="0" presId="urn:microsoft.com/office/officeart/2005/8/layout/cycle1"/>
    <dgm:cxn modelId="{A052CA5C-0336-4A74-BC17-EAE65C48D4F1}" type="presParOf" srcId="{737DA705-D33A-4556-95B3-DC19328B8B2E}" destId="{0780D1E0-E933-4618-AD57-5CF3C2AB3ABE}" srcOrd="1" destOrd="0" presId="urn:microsoft.com/office/officeart/2005/8/layout/cycle1"/>
    <dgm:cxn modelId="{7C821596-BB41-407B-ACA5-DC0CDAE3D470}" type="presParOf" srcId="{737DA705-D33A-4556-95B3-DC19328B8B2E}" destId="{2497BA0F-8DB0-4ACD-B7A7-0968DD20C4B1}" srcOrd="2" destOrd="0" presId="urn:microsoft.com/office/officeart/2005/8/layout/cycle1"/>
    <dgm:cxn modelId="{508D0082-E620-4CB5-A0B5-C77D767BD07E}" type="presParOf" srcId="{737DA705-D33A-4556-95B3-DC19328B8B2E}" destId="{A3A1E462-FAAD-4F5F-BDA3-21861F5730B5}" srcOrd="3" destOrd="0" presId="urn:microsoft.com/office/officeart/2005/8/layout/cycle1"/>
    <dgm:cxn modelId="{E95D507A-1D6C-4D0C-AB62-B0DF9B49F508}" type="presParOf" srcId="{737DA705-D33A-4556-95B3-DC19328B8B2E}" destId="{84BF1C4F-B64C-4F75-8ADC-D71E74016442}" srcOrd="4" destOrd="0" presId="urn:microsoft.com/office/officeart/2005/8/layout/cycle1"/>
    <dgm:cxn modelId="{9094C55B-2BF7-4F04-A01F-07E420EDCC84}" type="presParOf" srcId="{737DA705-D33A-4556-95B3-DC19328B8B2E}" destId="{9F70D4F6-E4C4-43C2-A881-3688DEFF4269}" srcOrd="5" destOrd="0" presId="urn:microsoft.com/office/officeart/2005/8/layout/cycle1"/>
    <dgm:cxn modelId="{370706B0-A347-4569-A1B5-2646C8D1B6F9}" type="presParOf" srcId="{737DA705-D33A-4556-95B3-DC19328B8B2E}" destId="{876E07A7-12FC-471B-B7C6-B818CA917BFB}" srcOrd="6" destOrd="0" presId="urn:microsoft.com/office/officeart/2005/8/layout/cycle1"/>
    <dgm:cxn modelId="{FD37B08B-07C4-4B6A-ADB7-472C19296627}" type="presParOf" srcId="{737DA705-D33A-4556-95B3-DC19328B8B2E}" destId="{3087079B-A220-4760-8B5F-A0AB9B967D7C}" srcOrd="7" destOrd="0" presId="urn:microsoft.com/office/officeart/2005/8/layout/cycle1"/>
    <dgm:cxn modelId="{2D781AAC-8C9A-44F0-BE06-B1299FF2880D}" type="presParOf" srcId="{737DA705-D33A-4556-95B3-DC19328B8B2E}" destId="{2558B816-3215-4B17-B4CD-97B72BB04A05}" srcOrd="8" destOrd="0" presId="urn:microsoft.com/office/officeart/2005/8/layout/cycle1"/>
    <dgm:cxn modelId="{7D4E9F2B-61F4-49E4-AFB7-3319CBF047F3}" type="presParOf" srcId="{737DA705-D33A-4556-95B3-DC19328B8B2E}" destId="{F1216457-8291-4F12-88BC-F587D91AFD44}" srcOrd="9" destOrd="0" presId="urn:microsoft.com/office/officeart/2005/8/layout/cycle1"/>
    <dgm:cxn modelId="{F8520C66-BFD7-4A7E-A3AC-A92DA99898F1}" type="presParOf" srcId="{737DA705-D33A-4556-95B3-DC19328B8B2E}" destId="{2AD97877-088F-48F2-AFD1-03FA9856240A}" srcOrd="10" destOrd="0" presId="urn:microsoft.com/office/officeart/2005/8/layout/cycle1"/>
    <dgm:cxn modelId="{5BA44783-E7DE-4494-8E9E-2CD179E3D5E2}" type="presParOf" srcId="{737DA705-D33A-4556-95B3-DC19328B8B2E}" destId="{69DBBD21-F3DE-46DD-9A03-E2A3D39E06A2}" srcOrd="11" destOrd="0" presId="urn:microsoft.com/office/officeart/2005/8/layout/cycle1"/>
    <dgm:cxn modelId="{ECC4E3D4-96EB-4BC1-AC0A-2D3FED96E436}" type="presParOf" srcId="{737DA705-D33A-4556-95B3-DC19328B8B2E}" destId="{AA7FB2D9-CDFA-45B4-8CB3-F9EC555A30A8}" srcOrd="12" destOrd="0" presId="urn:microsoft.com/office/officeart/2005/8/layout/cycle1"/>
    <dgm:cxn modelId="{803434A8-9BA1-4993-A9C0-41FF7A81C2DE}" type="presParOf" srcId="{737DA705-D33A-4556-95B3-DC19328B8B2E}" destId="{56D51EEE-BBDA-4994-8C79-70F9FA6C1618}" srcOrd="13" destOrd="0" presId="urn:microsoft.com/office/officeart/2005/8/layout/cycle1"/>
    <dgm:cxn modelId="{BE26AF2F-B6E1-47C1-9DCC-237482C1F4A2}" type="presParOf" srcId="{737DA705-D33A-4556-95B3-DC19328B8B2E}" destId="{5504747C-3018-4F69-9906-CC1518DD5628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80D1E0-E933-4618-AD57-5CF3C2AB3ABE}">
      <dsp:nvSpPr>
        <dsp:cNvPr id="0" name=""/>
        <dsp:cNvSpPr/>
      </dsp:nvSpPr>
      <dsp:spPr>
        <a:xfrm>
          <a:off x="3512638" y="29355"/>
          <a:ext cx="1364161" cy="1006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Summer/Fall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 Larval growth</a:t>
          </a:r>
        </a:p>
      </dsp:txBody>
      <dsp:txXfrm>
        <a:off x="3512638" y="29355"/>
        <a:ext cx="1364161" cy="1006078"/>
      </dsp:txXfrm>
    </dsp:sp>
    <dsp:sp modelId="{2497BA0F-8DB0-4ACD-B7A7-0968DD20C4B1}">
      <dsp:nvSpPr>
        <dsp:cNvPr id="0" name=""/>
        <dsp:cNvSpPr/>
      </dsp:nvSpPr>
      <dsp:spPr>
        <a:xfrm>
          <a:off x="1325351" y="289"/>
          <a:ext cx="3771658" cy="3771658"/>
        </a:xfrm>
        <a:prstGeom prst="circularArrow">
          <a:avLst>
            <a:gd name="adj1" fmla="val 5202"/>
            <a:gd name="adj2" fmla="val 336015"/>
            <a:gd name="adj3" fmla="val 21292825"/>
            <a:gd name="adj4" fmla="val 19766604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BF1C4F-B64C-4F75-8ADC-D71E74016442}">
      <dsp:nvSpPr>
        <dsp:cNvPr id="0" name=""/>
        <dsp:cNvSpPr/>
      </dsp:nvSpPr>
      <dsp:spPr>
        <a:xfrm>
          <a:off x="4299540" y="1900156"/>
          <a:ext cx="1006078" cy="1006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Winter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 Pre-pupae</a:t>
          </a:r>
        </a:p>
      </dsp:txBody>
      <dsp:txXfrm>
        <a:off x="4299540" y="1900156"/>
        <a:ext cx="1006078" cy="1006078"/>
      </dsp:txXfrm>
    </dsp:sp>
    <dsp:sp modelId="{9F70D4F6-E4C4-43C2-A881-3688DEFF4269}">
      <dsp:nvSpPr>
        <dsp:cNvPr id="0" name=""/>
        <dsp:cNvSpPr/>
      </dsp:nvSpPr>
      <dsp:spPr>
        <a:xfrm>
          <a:off x="1325351" y="289"/>
          <a:ext cx="3771658" cy="3771658"/>
        </a:xfrm>
        <a:prstGeom prst="circularArrow">
          <a:avLst>
            <a:gd name="adj1" fmla="val 5202"/>
            <a:gd name="adj2" fmla="val 336015"/>
            <a:gd name="adj3" fmla="val 4014266"/>
            <a:gd name="adj4" fmla="val 2253829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87079B-A220-4760-8B5F-A0AB9B967D7C}">
      <dsp:nvSpPr>
        <dsp:cNvPr id="0" name=""/>
        <dsp:cNvSpPr/>
      </dsp:nvSpPr>
      <dsp:spPr>
        <a:xfrm>
          <a:off x="2708141" y="3056374"/>
          <a:ext cx="1006078" cy="1006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Early spring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Pupation</a:t>
          </a:r>
        </a:p>
      </dsp:txBody>
      <dsp:txXfrm>
        <a:off x="2708141" y="3056374"/>
        <a:ext cx="1006078" cy="1006078"/>
      </dsp:txXfrm>
    </dsp:sp>
    <dsp:sp modelId="{2558B816-3215-4B17-B4CD-97B72BB04A05}">
      <dsp:nvSpPr>
        <dsp:cNvPr id="0" name=""/>
        <dsp:cNvSpPr/>
      </dsp:nvSpPr>
      <dsp:spPr>
        <a:xfrm>
          <a:off x="1325351" y="289"/>
          <a:ext cx="3771658" cy="3771658"/>
        </a:xfrm>
        <a:prstGeom prst="circularArrow">
          <a:avLst>
            <a:gd name="adj1" fmla="val 5202"/>
            <a:gd name="adj2" fmla="val 336015"/>
            <a:gd name="adj3" fmla="val 8210155"/>
            <a:gd name="adj4" fmla="val 6449719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D97877-088F-48F2-AFD1-03FA9856240A}">
      <dsp:nvSpPr>
        <dsp:cNvPr id="0" name=""/>
        <dsp:cNvSpPr/>
      </dsp:nvSpPr>
      <dsp:spPr>
        <a:xfrm>
          <a:off x="790381" y="1900156"/>
          <a:ext cx="1658801" cy="1006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May/June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 Adult Emergence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Ovary maturation</a:t>
          </a:r>
        </a:p>
      </dsp:txBody>
      <dsp:txXfrm>
        <a:off x="790381" y="1900156"/>
        <a:ext cx="1658801" cy="1006078"/>
      </dsp:txXfrm>
    </dsp:sp>
    <dsp:sp modelId="{69DBBD21-F3DE-46DD-9A03-E2A3D39E06A2}">
      <dsp:nvSpPr>
        <dsp:cNvPr id="0" name=""/>
        <dsp:cNvSpPr/>
      </dsp:nvSpPr>
      <dsp:spPr>
        <a:xfrm>
          <a:off x="1325351" y="289"/>
          <a:ext cx="3771658" cy="3771658"/>
        </a:xfrm>
        <a:prstGeom prst="circularArrow">
          <a:avLst>
            <a:gd name="adj1" fmla="val 5202"/>
            <a:gd name="adj2" fmla="val 336015"/>
            <a:gd name="adj3" fmla="val 12297380"/>
            <a:gd name="adj4" fmla="val 10771160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D51EEE-BBDA-4994-8C79-70F9FA6C1618}">
      <dsp:nvSpPr>
        <dsp:cNvPr id="0" name=""/>
        <dsp:cNvSpPr/>
      </dsp:nvSpPr>
      <dsp:spPr>
        <a:xfrm>
          <a:off x="1724603" y="29355"/>
          <a:ext cx="1006078" cy="1006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June/July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Oviposition</a:t>
          </a:r>
        </a:p>
      </dsp:txBody>
      <dsp:txXfrm>
        <a:off x="1724603" y="29355"/>
        <a:ext cx="1006078" cy="1006078"/>
      </dsp:txXfrm>
    </dsp:sp>
    <dsp:sp modelId="{5504747C-3018-4F69-9906-CC1518DD5628}">
      <dsp:nvSpPr>
        <dsp:cNvPr id="0" name=""/>
        <dsp:cNvSpPr/>
      </dsp:nvSpPr>
      <dsp:spPr>
        <a:xfrm>
          <a:off x="1325351" y="289"/>
          <a:ext cx="3771658" cy="3771658"/>
        </a:xfrm>
        <a:prstGeom prst="circularArrow">
          <a:avLst>
            <a:gd name="adj1" fmla="val 5202"/>
            <a:gd name="adj2" fmla="val 336015"/>
            <a:gd name="adj3" fmla="val 16486722"/>
            <a:gd name="adj4" fmla="val 15198729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80D1E0-E933-4618-AD57-5CF3C2AB3ABE}">
      <dsp:nvSpPr>
        <dsp:cNvPr id="0" name=""/>
        <dsp:cNvSpPr/>
      </dsp:nvSpPr>
      <dsp:spPr>
        <a:xfrm>
          <a:off x="3512638" y="29355"/>
          <a:ext cx="1364161" cy="1006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Summer/Fall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 Larval growth</a:t>
          </a:r>
        </a:p>
      </dsp:txBody>
      <dsp:txXfrm>
        <a:off x="3512638" y="29355"/>
        <a:ext cx="1364161" cy="1006078"/>
      </dsp:txXfrm>
    </dsp:sp>
    <dsp:sp modelId="{2497BA0F-8DB0-4ACD-B7A7-0968DD20C4B1}">
      <dsp:nvSpPr>
        <dsp:cNvPr id="0" name=""/>
        <dsp:cNvSpPr/>
      </dsp:nvSpPr>
      <dsp:spPr>
        <a:xfrm>
          <a:off x="1325351" y="289"/>
          <a:ext cx="3771658" cy="3771658"/>
        </a:xfrm>
        <a:prstGeom prst="circularArrow">
          <a:avLst>
            <a:gd name="adj1" fmla="val 5202"/>
            <a:gd name="adj2" fmla="val 336015"/>
            <a:gd name="adj3" fmla="val 21292825"/>
            <a:gd name="adj4" fmla="val 19766604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BF1C4F-B64C-4F75-8ADC-D71E74016442}">
      <dsp:nvSpPr>
        <dsp:cNvPr id="0" name=""/>
        <dsp:cNvSpPr/>
      </dsp:nvSpPr>
      <dsp:spPr>
        <a:xfrm>
          <a:off x="4299540" y="1900156"/>
          <a:ext cx="1006078" cy="1006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Winter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 Pre-pupae</a:t>
          </a:r>
        </a:p>
      </dsp:txBody>
      <dsp:txXfrm>
        <a:off x="4299540" y="1900156"/>
        <a:ext cx="1006078" cy="1006078"/>
      </dsp:txXfrm>
    </dsp:sp>
    <dsp:sp modelId="{9F70D4F6-E4C4-43C2-A881-3688DEFF4269}">
      <dsp:nvSpPr>
        <dsp:cNvPr id="0" name=""/>
        <dsp:cNvSpPr/>
      </dsp:nvSpPr>
      <dsp:spPr>
        <a:xfrm>
          <a:off x="1325351" y="289"/>
          <a:ext cx="3771658" cy="3771658"/>
        </a:xfrm>
        <a:prstGeom prst="circularArrow">
          <a:avLst>
            <a:gd name="adj1" fmla="val 5202"/>
            <a:gd name="adj2" fmla="val 336015"/>
            <a:gd name="adj3" fmla="val 4014266"/>
            <a:gd name="adj4" fmla="val 2253829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87079B-A220-4760-8B5F-A0AB9B967D7C}">
      <dsp:nvSpPr>
        <dsp:cNvPr id="0" name=""/>
        <dsp:cNvSpPr/>
      </dsp:nvSpPr>
      <dsp:spPr>
        <a:xfrm>
          <a:off x="2708141" y="3056374"/>
          <a:ext cx="1006078" cy="1006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Early spring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Pupation</a:t>
          </a:r>
        </a:p>
      </dsp:txBody>
      <dsp:txXfrm>
        <a:off x="2708141" y="3056374"/>
        <a:ext cx="1006078" cy="1006078"/>
      </dsp:txXfrm>
    </dsp:sp>
    <dsp:sp modelId="{2558B816-3215-4B17-B4CD-97B72BB04A05}">
      <dsp:nvSpPr>
        <dsp:cNvPr id="0" name=""/>
        <dsp:cNvSpPr/>
      </dsp:nvSpPr>
      <dsp:spPr>
        <a:xfrm>
          <a:off x="1325351" y="289"/>
          <a:ext cx="3771658" cy="3771658"/>
        </a:xfrm>
        <a:prstGeom prst="circularArrow">
          <a:avLst>
            <a:gd name="adj1" fmla="val 5202"/>
            <a:gd name="adj2" fmla="val 336015"/>
            <a:gd name="adj3" fmla="val 8210155"/>
            <a:gd name="adj4" fmla="val 6449719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D97877-088F-48F2-AFD1-03FA9856240A}">
      <dsp:nvSpPr>
        <dsp:cNvPr id="0" name=""/>
        <dsp:cNvSpPr/>
      </dsp:nvSpPr>
      <dsp:spPr>
        <a:xfrm>
          <a:off x="790381" y="1900156"/>
          <a:ext cx="1658801" cy="1006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May/June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 Adult Emergence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Ovary maturation</a:t>
          </a:r>
        </a:p>
      </dsp:txBody>
      <dsp:txXfrm>
        <a:off x="790381" y="1900156"/>
        <a:ext cx="1658801" cy="1006078"/>
      </dsp:txXfrm>
    </dsp:sp>
    <dsp:sp modelId="{69DBBD21-F3DE-46DD-9A03-E2A3D39E06A2}">
      <dsp:nvSpPr>
        <dsp:cNvPr id="0" name=""/>
        <dsp:cNvSpPr/>
      </dsp:nvSpPr>
      <dsp:spPr>
        <a:xfrm>
          <a:off x="1325351" y="289"/>
          <a:ext cx="3771658" cy="3771658"/>
        </a:xfrm>
        <a:prstGeom prst="circularArrow">
          <a:avLst>
            <a:gd name="adj1" fmla="val 5202"/>
            <a:gd name="adj2" fmla="val 336015"/>
            <a:gd name="adj3" fmla="val 12297380"/>
            <a:gd name="adj4" fmla="val 10771160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D51EEE-BBDA-4994-8C79-70F9FA6C1618}">
      <dsp:nvSpPr>
        <dsp:cNvPr id="0" name=""/>
        <dsp:cNvSpPr/>
      </dsp:nvSpPr>
      <dsp:spPr>
        <a:xfrm>
          <a:off x="1724603" y="29355"/>
          <a:ext cx="1006078" cy="1006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June/July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Oviposition</a:t>
          </a:r>
        </a:p>
      </dsp:txBody>
      <dsp:txXfrm>
        <a:off x="1724603" y="29355"/>
        <a:ext cx="1006078" cy="1006078"/>
      </dsp:txXfrm>
    </dsp:sp>
    <dsp:sp modelId="{5504747C-3018-4F69-9906-CC1518DD5628}">
      <dsp:nvSpPr>
        <dsp:cNvPr id="0" name=""/>
        <dsp:cNvSpPr/>
      </dsp:nvSpPr>
      <dsp:spPr>
        <a:xfrm>
          <a:off x="1325351" y="289"/>
          <a:ext cx="3771658" cy="3771658"/>
        </a:xfrm>
        <a:prstGeom prst="circularArrow">
          <a:avLst>
            <a:gd name="adj1" fmla="val 5202"/>
            <a:gd name="adj2" fmla="val 336015"/>
            <a:gd name="adj3" fmla="val 16486722"/>
            <a:gd name="adj4" fmla="val 15198729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11EB8B-BF11-4B66-87C6-1A39D7327867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CAA69C-ECA6-4A26-A82F-6AD3FEA85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91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i="1" dirty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DF6FE54-FF65-427D-995D-7F6B2D597BAA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i="1" dirty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DF6FE54-FF65-427D-995D-7F6B2D597BAA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i="1" dirty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DF6FE54-FF65-427D-995D-7F6B2D597BAA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i="1" dirty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DF6FE54-FF65-427D-995D-7F6B2D597BAA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i="1" dirty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DF6FE54-FF65-427D-995D-7F6B2D597BAA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7BC830-373F-48E5-90D1-A8964AC55B28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90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9112FC-6E44-44C9-BCCA-9E6858D62A70}" type="slidenum">
              <a:rPr lang="en-US">
                <a:solidFill>
                  <a:srgbClr val="000000"/>
                </a:solidFill>
              </a:rPr>
              <a:pPr/>
              <a:t>59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01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1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622136-E579-4364-8682-8D56AB4F1CF0}" type="slidenum">
              <a:rPr lang="en-US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48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9B89B-386D-463C-818B-B9D8A71BACF5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8C5A-E5ED-4FA3-A0E0-E7C715D3BC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9B89B-386D-463C-818B-B9D8A71BACF5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8C5A-E5ED-4FA3-A0E0-E7C715D3BC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9B89B-386D-463C-818B-B9D8A71BACF5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8C5A-E5ED-4FA3-A0E0-E7C715D3BC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9B89B-386D-463C-818B-B9D8A71BACF5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8C5A-E5ED-4FA3-A0E0-E7C715D3BC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9B89B-386D-463C-818B-B9D8A71BACF5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8C5A-E5ED-4FA3-A0E0-E7C715D3BC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9B89B-386D-463C-818B-B9D8A71BACF5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8C5A-E5ED-4FA3-A0E0-E7C715D3BC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9B89B-386D-463C-818B-B9D8A71BACF5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8C5A-E5ED-4FA3-A0E0-E7C715D3BC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9B89B-386D-463C-818B-B9D8A71BACF5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8C5A-E5ED-4FA3-A0E0-E7C715D3BC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9B89B-386D-463C-818B-B9D8A71BACF5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8C5A-E5ED-4FA3-A0E0-E7C715D3BC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9B89B-386D-463C-818B-B9D8A71BACF5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8C5A-E5ED-4FA3-A0E0-E7C715D3BC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9B89B-386D-463C-818B-B9D8A71BACF5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8C5A-E5ED-4FA3-A0E0-E7C715D3BC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Rebecca Hargrave\My Documents\My Pictures\CCE\cce\cce\slides\CCE_ppt_slide2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48000" y="6214110"/>
            <a:ext cx="5943600" cy="643890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9B89B-386D-463C-818B-B9D8A71BACF5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18C5A-E5ED-4FA3-A0E0-E7C715D3BCF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 descr="C:\Documents and Settings\Rebecca Hargrave\My Documents\My Pictures\CCE\cce\cce\slides\CCE_ppt_slide2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6214110"/>
            <a:ext cx="5943600" cy="64389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953000" y="6172201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baseline="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itchFamily="18" charset="0"/>
              </a:rPr>
              <a:t>nyis.info</a:t>
            </a:r>
            <a:r>
              <a:rPr lang="en-US" sz="2400" u="sng" baseline="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itchFamily="18" charset="0"/>
              </a:rPr>
              <a:t> </a:t>
            </a:r>
            <a:endParaRPr lang="en-US" sz="2400" u="sng" dirty="0">
              <a:solidFill>
                <a:schemeClr val="accent2">
                  <a:lumMod val="20000"/>
                  <a:lumOff val="80000"/>
                </a:schemeClr>
              </a:solidFill>
              <a:latin typeface="Palatino Linotype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3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2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3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2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26178" y="18367"/>
            <a:ext cx="8280453" cy="6210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905000">
              <a:schemeClr val="bg2">
                <a:lumMod val="75000"/>
                <a:alpha val="86000"/>
              </a:schemeClr>
            </a:glow>
            <a:softEdge rad="3683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674" y="5838378"/>
            <a:ext cx="910463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506" y="5838378"/>
            <a:ext cx="956851" cy="1011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62"/>
          <a:stretch/>
        </p:blipFill>
        <p:spPr bwMode="auto">
          <a:xfrm>
            <a:off x="0" y="5804933"/>
            <a:ext cx="3962400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822758"/>
            <a:ext cx="1029506" cy="1043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b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are we going to deal with </a:t>
            </a:r>
          </a:p>
          <a:p>
            <a:pPr>
              <a:defRPr/>
            </a:pPr>
            <a:r>
              <a:rPr lang="en-US" sz="6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Emerald Ash Borer?</a:t>
            </a:r>
          </a:p>
          <a:p>
            <a:pPr>
              <a:defRPr/>
            </a:pPr>
            <a:endParaRPr lang="en-US" sz="6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0" y="3429000"/>
            <a:ext cx="6096000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 Whitmore</a:t>
            </a:r>
          </a:p>
          <a:p>
            <a:pPr marL="0" indent="0">
              <a:buNone/>
              <a:defRPr/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Dept. of Natural Resources</a:t>
            </a:r>
          </a:p>
          <a:p>
            <a:pPr marL="0" indent="0">
              <a:buNone/>
              <a:defRPr/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Cornell University</a:t>
            </a:r>
          </a:p>
          <a:p>
            <a:pPr marL="0" indent="0">
              <a:buNone/>
              <a:defRPr/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mcw42@cornell.edu</a:t>
            </a:r>
          </a:p>
        </p:txBody>
      </p:sp>
    </p:spTree>
    <p:extLst>
      <p:ext uri="{BB962C8B-B14F-4D97-AF65-F5344CB8AC3E}">
        <p14:creationId xmlns:p14="http://schemas.microsoft.com/office/powerpoint/2010/main" val="2717231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mcw42\Documents\EAB\Photos\Woodpeckering\Bath Woodpecks 2 smal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0"/>
            <a:ext cx="4191001" cy="6286503"/>
          </a:xfrm>
          <a:prstGeom prst="rect">
            <a:avLst/>
          </a:prstGeom>
          <a:noFill/>
          <a:ln w="158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cw42\Documents\EAB\Photos\Woodpeckering\Bath Woodpecks 3 sma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019" y="1"/>
            <a:ext cx="4561629" cy="6844420"/>
          </a:xfrm>
          <a:prstGeom prst="rect">
            <a:avLst/>
          </a:prstGeom>
          <a:noFill/>
          <a:ln w="158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366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 descr="C:\Users\mcw42\Documents\EAB\Photos\Woodpeckering\Ruby 4 Dec 12\Ruby woodpecks dec 12 sma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0" r="12328"/>
          <a:stretch/>
        </p:blipFill>
        <p:spPr bwMode="auto">
          <a:xfrm>
            <a:off x="228600" y="17220"/>
            <a:ext cx="34549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mcw42\Documents\EAB\Photos\Woodpeckering\Ruby 4 Dec 12\Ruby woodp close Dec 12 sma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0800"/>
            <a:ext cx="5105400" cy="68072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58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cw42\Documents\EAB\Photos\Woodpeckering\Bath Woodpecks 1 smal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4137059" cy="6206231"/>
          </a:xfrm>
          <a:prstGeom prst="rect">
            <a:avLst/>
          </a:prstGeom>
          <a:noFill/>
          <a:ln w="158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cw42\Documents\EAB\Photos\Woodpeckering\Chili woodpecks Jan 11 2 sma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1" cy="6858994"/>
          </a:xfrm>
          <a:prstGeom prst="rect">
            <a:avLst/>
          </a:prstGeom>
          <a:noFill/>
          <a:ln w="158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748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 descr="C:\Users\mcw42\Documents\EAB\Photos\Woodpeckering\Heavy stem mid distanc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035"/>
          <a:stretch/>
        </p:blipFill>
        <p:spPr bwMode="auto">
          <a:xfrm>
            <a:off x="-1" y="21878"/>
            <a:ext cx="4253713" cy="683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2" descr="C:\Users\mcw42\Documents\EAB\Photos\Woodpeckering\Saug Woodpeck 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0"/>
          <a:stretch/>
        </p:blipFill>
        <p:spPr bwMode="auto">
          <a:xfrm>
            <a:off x="4253711" y="-3521"/>
            <a:ext cx="4902729" cy="686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158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09600"/>
            <a:ext cx="41656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9600" y="615820"/>
            <a:ext cx="4686301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140741"/>
            <a:ext cx="2988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Red-headed Ash Borer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24420" y="140740"/>
            <a:ext cx="676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EAB</a:t>
            </a:r>
          </a:p>
        </p:txBody>
      </p:sp>
    </p:spTree>
    <p:extLst>
      <p:ext uri="{BB962C8B-B14F-4D97-AF65-F5344CB8AC3E}">
        <p14:creationId xmlns:p14="http://schemas.microsoft.com/office/powerpoint/2010/main" val="4004389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838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Signs &amp; Symptoms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304800" y="685800"/>
            <a:ext cx="5715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b="1" dirty="0">
                <a:latin typeface="+mn-lt"/>
              </a:rPr>
              <a:t> </a:t>
            </a:r>
            <a:r>
              <a:rPr lang="en-US" sz="2800" b="1" dirty="0">
                <a:latin typeface="+mn-lt"/>
              </a:rPr>
              <a:t>Epicormic, or water sprouts</a:t>
            </a:r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" y="1143000"/>
            <a:ext cx="3771900" cy="502920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41989" name="Picture 7" descr="epicormic  sprout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92639" y="762000"/>
            <a:ext cx="4551362" cy="6068483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8806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914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50800" dist="50800" dir="5400000" algn="ctr" rotWithShape="0">
                    <a:srgbClr val="FFFF00">
                      <a:alpha val="50000"/>
                    </a:srgbClr>
                  </a:outerShdw>
                </a:effectLst>
              </a:rPr>
              <a:t>Signs &amp; Symptoms</a:t>
            </a:r>
            <a:endParaRPr lang="en-US" dirty="0">
              <a:effectLst>
                <a:outerShdw blurRad="50800" dist="50800" dir="5400000" algn="ctr" rotWithShape="0">
                  <a:srgbClr val="FFFF00">
                    <a:alpha val="50000"/>
                  </a:srgbClr>
                </a:outerShdw>
              </a:effectLst>
            </a:endParaRPr>
          </a:p>
        </p:txBody>
      </p:sp>
      <p:pic>
        <p:nvPicPr>
          <p:cNvPr id="5" name="Picture 7" descr="eabTre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110056" y="832542"/>
            <a:ext cx="8033944" cy="6025458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152400" y="685800"/>
            <a:ext cx="20574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latin typeface="+mn-lt"/>
              </a:rPr>
              <a:t>Canopy           thinning</a:t>
            </a:r>
          </a:p>
          <a:p>
            <a:pPr>
              <a:defRPr/>
            </a:pP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242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0" y="1143000"/>
            <a:ext cx="4286250" cy="571500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914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50800" dist="50800" dir="5400000" algn="ctr" rotWithShape="0">
                    <a:srgbClr val="FFFF00">
                      <a:alpha val="50000"/>
                    </a:srgbClr>
                  </a:outerShdw>
                </a:effectLst>
              </a:rPr>
              <a:t>Signs &amp; Symptoms</a:t>
            </a:r>
            <a:endParaRPr lang="en-US" dirty="0">
              <a:effectLst>
                <a:outerShdw blurRad="50800" dist="50800" dir="5400000" algn="ctr" rotWithShape="0">
                  <a:srgbClr val="FFFF00">
                    <a:alpha val="50000"/>
                  </a:srgbClr>
                </a:outerShdw>
              </a:effectLst>
            </a:endParaRPr>
          </a:p>
        </p:txBody>
      </p:sp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0" y="685800"/>
            <a:ext cx="88392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400" b="1" dirty="0">
                <a:latin typeface="+mn-lt"/>
              </a:rPr>
              <a:t> </a:t>
            </a:r>
            <a:r>
              <a:rPr lang="en-US" sz="2800" b="1" dirty="0">
                <a:latin typeface="+mn-lt"/>
              </a:rPr>
              <a:t>Is there a difference between urban and forest trees?</a:t>
            </a:r>
          </a:p>
          <a:p>
            <a:pPr>
              <a:defRPr/>
            </a:pPr>
            <a:endParaRPr lang="en-US" sz="2800" b="1" dirty="0">
              <a:latin typeface="+mn-lt"/>
            </a:endParaRPr>
          </a:p>
          <a:p>
            <a:pPr>
              <a:defRPr/>
            </a:pPr>
            <a:endParaRPr lang="en-US" sz="2800" b="1" dirty="0">
              <a:latin typeface="+mn-lt"/>
            </a:endParaRPr>
          </a:p>
          <a:p>
            <a:pPr>
              <a:defRPr/>
            </a:pPr>
            <a:endParaRPr lang="en-US" b="1" dirty="0">
              <a:latin typeface="+mn-lt"/>
            </a:endParaRPr>
          </a:p>
        </p:txBody>
      </p:sp>
      <p:pic>
        <p:nvPicPr>
          <p:cNvPr id="39941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-180975" y="1857375"/>
            <a:ext cx="5715000" cy="4286250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810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eabTre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09600" y="25400"/>
            <a:ext cx="5105400" cy="6807200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791200" y="2671720"/>
            <a:ext cx="25172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it still has 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 leaves!</a:t>
            </a:r>
          </a:p>
        </p:txBody>
      </p:sp>
    </p:spTree>
    <p:extLst>
      <p:ext uri="{BB962C8B-B14F-4D97-AF65-F5344CB8AC3E}">
        <p14:creationId xmlns:p14="http://schemas.microsoft.com/office/powerpoint/2010/main" val="729150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962400" y="-50800"/>
            <a:ext cx="5181600" cy="690880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3400" y="2326464"/>
            <a:ext cx="3106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Look, no phloem!</a:t>
            </a:r>
          </a:p>
        </p:txBody>
      </p:sp>
    </p:spTree>
    <p:extLst>
      <p:ext uri="{BB962C8B-B14F-4D97-AF65-F5344CB8AC3E}">
        <p14:creationId xmlns:p14="http://schemas.microsoft.com/office/powerpoint/2010/main" val="1168944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MultiState_EABpos_200904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295401" y="0"/>
            <a:ext cx="7848599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2400" y="457200"/>
            <a:ext cx="1240596" cy="541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Female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1000" dirty="0"/>
              <a:t>Photo by</a:t>
            </a:r>
          </a:p>
          <a:p>
            <a:r>
              <a:rPr lang="en-US" sz="1000" dirty="0"/>
              <a:t>Kent Loeffler, </a:t>
            </a:r>
          </a:p>
          <a:p>
            <a:r>
              <a:rPr lang="en-US" sz="1000" dirty="0"/>
              <a:t>Cornell University </a:t>
            </a:r>
          </a:p>
        </p:txBody>
      </p:sp>
    </p:spTree>
    <p:extLst>
      <p:ext uri="{BB962C8B-B14F-4D97-AF65-F5344CB8AC3E}">
        <p14:creationId xmlns:p14="http://schemas.microsoft.com/office/powerpoint/2010/main" val="26482377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extension.entm.purdue.edu/EAB/images/ashLocati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-466726"/>
            <a:ext cx="9258300" cy="732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382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MultiState_EABpos_200904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33401" y="842311"/>
            <a:ext cx="8000997" cy="6015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914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b="1" dirty="0">
                <a:effectLst>
                  <a:outerShdw blurRad="50800" dist="50800" dir="5400000" algn="ctr" rotWithShape="0">
                    <a:srgbClr val="FFFF00">
                      <a:alpha val="50000"/>
                    </a:srgbClr>
                  </a:outerShdw>
                </a:effectLst>
              </a:rPr>
              <a:t>January 2003</a:t>
            </a:r>
            <a:endParaRPr lang="en-US" sz="4000" dirty="0">
              <a:effectLst>
                <a:outerShdw blurRad="50800" dist="50800" dir="5400000" algn="ctr" rotWithShape="0">
                  <a:srgbClr val="FFFF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8467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" y="1325850"/>
            <a:ext cx="9127627" cy="5541774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76200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dirty="0">
                <a:effectLst>
                  <a:outerShdw blurRad="50800" dist="50800" dir="5400000" algn="ctr" rotWithShape="0">
                    <a:srgbClr val="FFFF00">
                      <a:alpha val="50000"/>
                    </a:srgbClr>
                  </a:outerShdw>
                </a:effectLst>
              </a:rPr>
              <a:t>May 2014</a:t>
            </a:r>
            <a:endParaRPr lang="en-US" sz="4000" dirty="0">
              <a:effectLst>
                <a:outerShdw blurRad="50800" dist="50800" dir="5400000" algn="ctr" rotWithShape="0">
                  <a:srgbClr val="FFFF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4496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9018" y="26894"/>
            <a:ext cx="5278582" cy="683110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2839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6200"/>
            <a:ext cx="9144000" cy="664464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0162" y="1485845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 than 5% of NY forests are currently infested!</a:t>
            </a:r>
          </a:p>
        </p:txBody>
      </p:sp>
    </p:spTree>
    <p:extLst>
      <p:ext uri="{BB962C8B-B14F-4D97-AF65-F5344CB8AC3E}">
        <p14:creationId xmlns:p14="http://schemas.microsoft.com/office/powerpoint/2010/main" val="4054441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36646"/>
            <a:ext cx="7924799" cy="679268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" name="5-Point Star 1"/>
          <p:cNvSpPr/>
          <p:nvPr/>
        </p:nvSpPr>
        <p:spPr>
          <a:xfrm>
            <a:off x="3594226" y="3280410"/>
            <a:ext cx="69787" cy="76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5-Point Star 3"/>
          <p:cNvSpPr/>
          <p:nvPr/>
        </p:nvSpPr>
        <p:spPr>
          <a:xfrm>
            <a:off x="2819400" y="3211830"/>
            <a:ext cx="69787" cy="76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/>
          <p:cNvSpPr/>
          <p:nvPr/>
        </p:nvSpPr>
        <p:spPr>
          <a:xfrm>
            <a:off x="4343400" y="4343400"/>
            <a:ext cx="69787" cy="76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6096000" y="3810000"/>
            <a:ext cx="69787" cy="76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6781800" y="3733800"/>
            <a:ext cx="69787" cy="76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600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Much of NY is Infested?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b="1" dirty="0"/>
              <a:t>Black</a:t>
            </a:r>
            <a:r>
              <a:rPr lang="en-US" dirty="0"/>
              <a:t>, "Core", area ("known-infested") = 513,358 acres, or </a:t>
            </a:r>
            <a:r>
              <a:rPr lang="en-US" b="1" u="sng" dirty="0"/>
              <a:t>1.7%</a:t>
            </a:r>
            <a:r>
              <a:rPr lang="en-US" dirty="0"/>
              <a:t> of NY State</a:t>
            </a:r>
          </a:p>
          <a:p>
            <a:endParaRPr lang="en-US" sz="1500" dirty="0"/>
          </a:p>
          <a:p>
            <a:r>
              <a:rPr lang="en-US" b="1" dirty="0"/>
              <a:t>Red</a:t>
            </a:r>
            <a:r>
              <a:rPr lang="en-US" dirty="0"/>
              <a:t>, "Severe Risk" area = 1,607,892 acres, or </a:t>
            </a:r>
            <a:r>
              <a:rPr lang="en-US" b="1" dirty="0"/>
              <a:t>5.3% </a:t>
            </a:r>
            <a:r>
              <a:rPr lang="en-US" dirty="0"/>
              <a:t>of NY State</a:t>
            </a:r>
          </a:p>
          <a:p>
            <a:endParaRPr lang="en-US" sz="1500" dirty="0"/>
          </a:p>
          <a:p>
            <a:r>
              <a:rPr lang="en-US" dirty="0"/>
              <a:t> The "actually-infested" area is </a:t>
            </a:r>
            <a:r>
              <a:rPr lang="en-US" i="1" u="sng" dirty="0"/>
              <a:t>STILL</a:t>
            </a:r>
            <a:r>
              <a:rPr lang="en-US" dirty="0"/>
              <a:t> less than 2% of  NYS, 4 and a half years into our "Statewide infestation".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3767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36646"/>
            <a:ext cx="7924799" cy="679268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" name="5-Point Star 1"/>
          <p:cNvSpPr/>
          <p:nvPr/>
        </p:nvSpPr>
        <p:spPr>
          <a:xfrm>
            <a:off x="3594226" y="3280410"/>
            <a:ext cx="69787" cy="76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5-Point Star 3"/>
          <p:cNvSpPr/>
          <p:nvPr/>
        </p:nvSpPr>
        <p:spPr>
          <a:xfrm>
            <a:off x="2819400" y="3211830"/>
            <a:ext cx="69787" cy="76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/>
          <p:cNvSpPr/>
          <p:nvPr/>
        </p:nvSpPr>
        <p:spPr>
          <a:xfrm>
            <a:off x="4343400" y="4343400"/>
            <a:ext cx="69787" cy="76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6096000" y="3810000"/>
            <a:ext cx="69787" cy="76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6781800" y="3733800"/>
            <a:ext cx="69787" cy="76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888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964" y="0"/>
            <a:ext cx="5888235" cy="688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2470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8" y="0"/>
            <a:ext cx="7139661" cy="688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7451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 descr="herms D.jpg"/>
          <p:cNvPicPr>
            <a:picLocks noChangeAspect="1"/>
          </p:cNvPicPr>
          <p:nvPr/>
        </p:nvPicPr>
        <p:blipFill rotWithShape="1">
          <a:blip r:embed="rId2" cstate="print"/>
          <a:srcRect l="33898" t="16257" r="11778" b="10156"/>
          <a:stretch/>
        </p:blipFill>
        <p:spPr>
          <a:xfrm>
            <a:off x="152400" y="3345254"/>
            <a:ext cx="2138725" cy="1946138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416487386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1178328" y="-1"/>
            <a:ext cx="2455259" cy="16815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9" cstate="print"/>
          <a:srcRect b="11597"/>
          <a:stretch/>
        </p:blipFill>
        <p:spPr bwMode="auto">
          <a:xfrm rot="16200000">
            <a:off x="5776564" y="1280764"/>
            <a:ext cx="4648200" cy="208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EAB larva Cappaert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81600" y="-152400"/>
            <a:ext cx="2445262" cy="183394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6" name="Picture 8" descr="cappaert prepupa.jpg"/>
          <p:cNvPicPr>
            <a:picLocks noChangeAspect="1"/>
          </p:cNvPicPr>
          <p:nvPr/>
        </p:nvPicPr>
        <p:blipFill rotWithShape="1">
          <a:blip r:embed="rId11" cstate="print"/>
          <a:srcRect b="8203"/>
          <a:stretch/>
        </p:blipFill>
        <p:spPr bwMode="auto">
          <a:xfrm>
            <a:off x="5562600" y="4902369"/>
            <a:ext cx="3581400" cy="1639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cappaert pupa.jpg"/>
          <p:cNvPicPr>
            <a:picLocks noChangeAspect="1"/>
          </p:cNvPicPr>
          <p:nvPr/>
        </p:nvPicPr>
        <p:blipFill rotWithShape="1">
          <a:blip r:embed="rId12" cstate="print"/>
          <a:srcRect l="6893" r="6283" b="12315"/>
          <a:stretch/>
        </p:blipFill>
        <p:spPr bwMode="auto">
          <a:xfrm>
            <a:off x="685800" y="4936401"/>
            <a:ext cx="3440317" cy="126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cappaert adult on foliage.jpg"/>
          <p:cNvPicPr>
            <a:picLocks noChangeAspect="1"/>
          </p:cNvPicPr>
          <p:nvPr/>
        </p:nvPicPr>
        <p:blipFill rotWithShape="1">
          <a:blip r:embed="rId13" cstate="print"/>
          <a:srcRect l="9938" t="15461" r="9094" b="6027"/>
          <a:stretch/>
        </p:blipFill>
        <p:spPr bwMode="auto">
          <a:xfrm>
            <a:off x="0" y="1592654"/>
            <a:ext cx="2985912" cy="1752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799730" y="2590800"/>
            <a:ext cx="19644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1-Year</a:t>
            </a:r>
          </a:p>
          <a:p>
            <a:pPr algn="ctr"/>
            <a:r>
              <a:rPr lang="en-US" sz="3600" b="1" dirty="0"/>
              <a:t>Life Cycle</a:t>
            </a:r>
          </a:p>
        </p:txBody>
      </p:sp>
    </p:spTree>
    <p:extLst>
      <p:ext uri="{BB962C8B-B14F-4D97-AF65-F5344CB8AC3E}">
        <p14:creationId xmlns:p14="http://schemas.microsoft.com/office/powerpoint/2010/main" val="27778968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EAB Death Curve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63" y="616390"/>
            <a:ext cx="8211737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6476597"/>
            <a:ext cx="3929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Dan Herms, Ohio State University, 2012.</a:t>
            </a:r>
          </a:p>
        </p:txBody>
      </p:sp>
    </p:spTree>
    <p:extLst>
      <p:ext uri="{BB962C8B-B14F-4D97-AF65-F5344CB8AC3E}">
        <p14:creationId xmlns:p14="http://schemas.microsoft.com/office/powerpoint/2010/main" val="222989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effectLst>
                  <a:outerShdw blurRad="50800" dist="50800" dir="5400000" algn="ctr" rotWithShape="0">
                    <a:srgbClr val="FFFF00">
                      <a:alpha val="50000"/>
                    </a:srgbClr>
                  </a:outerShdw>
                </a:effectLst>
              </a:rPr>
              <a:t>EAB Population Behavior</a:t>
            </a:r>
            <a:endParaRPr lang="en-US" dirty="0"/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10600" cy="14478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Depends on two basic factors: </a:t>
            </a:r>
          </a:p>
          <a:p>
            <a:pPr lvl="1"/>
            <a:r>
              <a:rPr lang="en-US" b="1" dirty="0"/>
              <a:t>Pest Pressure</a:t>
            </a:r>
          </a:p>
          <a:p>
            <a:pPr lvl="1"/>
            <a:r>
              <a:rPr lang="en-US" b="1" dirty="0"/>
              <a:t>Host tree density</a:t>
            </a:r>
          </a:p>
          <a:p>
            <a:pPr lvl="1"/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4607314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effectLst>
                  <a:outerShdw blurRad="50800" dist="50800" dir="5400000" algn="ctr" rotWithShape="0">
                    <a:srgbClr val="FFFF00">
                      <a:alpha val="50000"/>
                    </a:srgbClr>
                  </a:outerShdw>
                </a:effectLst>
              </a:rPr>
              <a:t>EAB Population Behavior</a:t>
            </a:r>
            <a:endParaRPr lang="en-US" dirty="0"/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10600" cy="26670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Depends on two basic factors: </a:t>
            </a:r>
          </a:p>
          <a:p>
            <a:pPr lvl="1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Pest Pressure</a:t>
            </a:r>
          </a:p>
          <a:p>
            <a:pPr lvl="1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Host tree density</a:t>
            </a:r>
          </a:p>
          <a:p>
            <a:pPr lvl="1"/>
            <a:endParaRPr lang="en-US" sz="1400" b="1" dirty="0"/>
          </a:p>
          <a:p>
            <a:r>
              <a:rPr lang="en-US" b="1" dirty="0"/>
              <a:t>Pest Pressure = The number of bugs in one place at one point in time.</a:t>
            </a:r>
          </a:p>
        </p:txBody>
      </p:sp>
    </p:spTree>
    <p:extLst>
      <p:ext uri="{BB962C8B-B14F-4D97-AF65-F5344CB8AC3E}">
        <p14:creationId xmlns:p14="http://schemas.microsoft.com/office/powerpoint/2010/main" val="34607314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effectLst>
                  <a:outerShdw blurRad="50800" dist="50800" dir="5400000" algn="ctr" rotWithShape="0">
                    <a:srgbClr val="FFFF00">
                      <a:alpha val="50000"/>
                    </a:srgbClr>
                  </a:outerShdw>
                </a:effectLst>
              </a:rPr>
              <a:t>EAB Population Behavior</a:t>
            </a:r>
            <a:endParaRPr lang="en-US" dirty="0"/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10600" cy="38862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Depends on two basic factors: </a:t>
            </a:r>
          </a:p>
          <a:p>
            <a:pPr lvl="1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Pest Pressure</a:t>
            </a:r>
          </a:p>
          <a:p>
            <a:pPr lvl="1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Host tree density</a:t>
            </a:r>
          </a:p>
          <a:p>
            <a:pPr lvl="1"/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Pest Pressure = The number of bugs in one place at one point in time.</a:t>
            </a:r>
          </a:p>
          <a:p>
            <a:pPr lvl="1"/>
            <a:r>
              <a:rPr lang="en-US" b="1" dirty="0"/>
              <a:t>Determines how quickly a tree will be killed</a:t>
            </a:r>
          </a:p>
          <a:p>
            <a:pPr lvl="2"/>
            <a:r>
              <a:rPr lang="en-US" b="1" dirty="0"/>
              <a:t>Lots of EAB or High Pest Pressure, death is 2 to 3 years</a:t>
            </a:r>
          </a:p>
          <a:p>
            <a:pPr lvl="2"/>
            <a:r>
              <a:rPr lang="en-US" b="1" dirty="0"/>
              <a:t>Few EAB or Low Pest Pressure, death can be 7 years or more</a:t>
            </a:r>
          </a:p>
        </p:txBody>
      </p:sp>
    </p:spTree>
    <p:extLst>
      <p:ext uri="{BB962C8B-B14F-4D97-AF65-F5344CB8AC3E}">
        <p14:creationId xmlns:p14="http://schemas.microsoft.com/office/powerpoint/2010/main" val="34607314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effectLst>
                  <a:outerShdw blurRad="50800" dist="50800" dir="5400000" algn="ctr" rotWithShape="0">
                    <a:srgbClr val="FFFF00">
                      <a:alpha val="50000"/>
                    </a:srgbClr>
                  </a:outerShdw>
                </a:effectLst>
              </a:rPr>
              <a:t>EAB Population Behavior</a:t>
            </a:r>
            <a:endParaRPr lang="en-US" dirty="0"/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10600" cy="51816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Depends on two basic factors: </a:t>
            </a:r>
          </a:p>
          <a:p>
            <a:pPr lvl="1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Pest Pressure</a:t>
            </a:r>
          </a:p>
          <a:p>
            <a:pPr lvl="1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Host tree density</a:t>
            </a:r>
          </a:p>
          <a:p>
            <a:pPr lvl="1"/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Pest Pressure = The number of bugs in one place at one point in time.</a:t>
            </a:r>
          </a:p>
          <a:p>
            <a:pPr lvl="1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Determines how quickly a tree will be killed</a:t>
            </a:r>
          </a:p>
          <a:p>
            <a:pPr lvl="2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Lots of EAB or High Pest Pressure, death is 2 to 3 years</a:t>
            </a:r>
          </a:p>
          <a:p>
            <a:pPr lvl="2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Few EAB or Low Pest Pressure, death can be 7 years or more</a:t>
            </a:r>
          </a:p>
          <a:p>
            <a:pPr lvl="1"/>
            <a:r>
              <a:rPr lang="en-US" b="1" dirty="0"/>
              <a:t>Determines the rate of spread in an infestation</a:t>
            </a:r>
          </a:p>
          <a:p>
            <a:pPr lvl="2"/>
            <a:r>
              <a:rPr lang="en-US" b="1" dirty="0"/>
              <a:t>Lots of EAB or High Pest Pressure, faster spread</a:t>
            </a:r>
          </a:p>
          <a:p>
            <a:pPr lvl="2"/>
            <a:r>
              <a:rPr lang="en-US" b="1" dirty="0"/>
              <a:t>Few EAB or Low Pest Pressure, slower spread</a:t>
            </a:r>
            <a:endParaRPr lang="en-US" sz="800" b="1" dirty="0"/>
          </a:p>
        </p:txBody>
      </p:sp>
    </p:spTree>
    <p:extLst>
      <p:ext uri="{BB962C8B-B14F-4D97-AF65-F5344CB8AC3E}">
        <p14:creationId xmlns:p14="http://schemas.microsoft.com/office/powerpoint/2010/main" val="34607314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effectLst>
                  <a:outerShdw blurRad="50800" dist="50800" dir="5400000" algn="ctr" rotWithShape="0">
                    <a:srgbClr val="FFFF00">
                      <a:alpha val="50000"/>
                    </a:srgbClr>
                  </a:outerShdw>
                </a:effectLst>
              </a:rPr>
              <a:t>EAB Population Behavior</a:t>
            </a:r>
            <a:endParaRPr lang="en-US" dirty="0"/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10600" cy="5181600"/>
          </a:xfrm>
        </p:spPr>
        <p:txBody>
          <a:bodyPr>
            <a:normAutofit/>
          </a:bodyPr>
          <a:lstStyle/>
          <a:p>
            <a:r>
              <a:rPr lang="en-US" b="1" dirty="0"/>
              <a:t>Host tree density</a:t>
            </a:r>
          </a:p>
          <a:p>
            <a:pPr lvl="1"/>
            <a:r>
              <a:rPr lang="en-US" b="1" dirty="0"/>
              <a:t>Determines the rate of population buildup</a:t>
            </a:r>
          </a:p>
          <a:p>
            <a:pPr lvl="1"/>
            <a:r>
              <a:rPr lang="en-US" b="1" dirty="0"/>
              <a:t>Determines the rate of spread in an infestation</a:t>
            </a:r>
          </a:p>
          <a:p>
            <a:pPr lvl="1"/>
            <a:endParaRPr lang="en-US" b="1" dirty="0"/>
          </a:p>
          <a:p>
            <a:pPr lvl="2"/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42545266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effectLst>
                  <a:outerShdw blurRad="50800" dist="50800" dir="5400000" algn="ctr" rotWithShape="0">
                    <a:srgbClr val="FFFF00">
                      <a:alpha val="50000"/>
                    </a:srgbClr>
                  </a:outerShdw>
                </a:effectLst>
              </a:rPr>
              <a:t>EAB Population Behavior</a:t>
            </a:r>
            <a:endParaRPr lang="en-US" dirty="0"/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10600" cy="51816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Host tree density</a:t>
            </a:r>
          </a:p>
          <a:p>
            <a:pPr lvl="1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Determines the rate of population buildup</a:t>
            </a:r>
          </a:p>
          <a:p>
            <a:pPr lvl="1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Determines the rate of spread in an infestation</a:t>
            </a:r>
          </a:p>
          <a:p>
            <a:pPr lvl="1"/>
            <a:endParaRPr lang="en-US" b="1" dirty="0"/>
          </a:p>
          <a:p>
            <a:pPr lvl="2"/>
            <a:endParaRPr lang="en-US" sz="1200" b="1" dirty="0"/>
          </a:p>
          <a:p>
            <a:pPr lvl="1"/>
            <a:r>
              <a:rPr lang="en-US" b="1" dirty="0"/>
              <a:t>High ash density = lots of food in one place</a:t>
            </a:r>
          </a:p>
          <a:p>
            <a:pPr lvl="2"/>
            <a:r>
              <a:rPr lang="en-US" b="1" dirty="0"/>
              <a:t>Populations can rapidly build to create high pest pressure</a:t>
            </a:r>
          </a:p>
          <a:p>
            <a:pPr lvl="1"/>
            <a:endParaRPr lang="en-US" sz="800" b="1" dirty="0"/>
          </a:p>
          <a:p>
            <a:pPr lvl="1"/>
            <a:r>
              <a:rPr lang="en-US" b="1" dirty="0"/>
              <a:t>Low ash density </a:t>
            </a:r>
          </a:p>
          <a:p>
            <a:pPr lvl="2"/>
            <a:r>
              <a:rPr lang="en-US" b="1" dirty="0"/>
              <a:t>Forces adults to search farther to find suitable host trees.</a:t>
            </a:r>
          </a:p>
        </p:txBody>
      </p:sp>
    </p:spTree>
    <p:extLst>
      <p:ext uri="{BB962C8B-B14F-4D97-AF65-F5344CB8AC3E}">
        <p14:creationId xmlns:p14="http://schemas.microsoft.com/office/powerpoint/2010/main" val="1808099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effectLst>
                  <a:outerShdw blurRad="50800" dist="50800" dir="5400000" algn="ctr" rotWithShape="0">
                    <a:srgbClr val="FFFF00">
                      <a:alpha val="50000"/>
                    </a:srgbClr>
                  </a:outerShdw>
                </a:effectLst>
              </a:rPr>
              <a:t>EAB Population Behavior</a:t>
            </a:r>
            <a:endParaRPr lang="en-US" dirty="0"/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10600" cy="5562600"/>
          </a:xfrm>
        </p:spPr>
        <p:txBody>
          <a:bodyPr>
            <a:normAutofit/>
          </a:bodyPr>
          <a:lstStyle/>
          <a:p>
            <a:r>
              <a:rPr lang="en-US" b="1" dirty="0"/>
              <a:t>Pest Pressure Impacts Management Decisions</a:t>
            </a:r>
          </a:p>
          <a:p>
            <a:pPr lvl="1"/>
            <a:r>
              <a:rPr lang="en-US" b="1" dirty="0"/>
              <a:t>Pest detection </a:t>
            </a:r>
          </a:p>
          <a:p>
            <a:pPr lvl="2"/>
            <a:r>
              <a:rPr lang="en-US" b="1" dirty="0"/>
              <a:t>Difficult at Low Pest Pressure, but well worth the effort.</a:t>
            </a:r>
          </a:p>
          <a:p>
            <a:pPr lvl="3"/>
            <a:r>
              <a:rPr lang="en-US" b="1" dirty="0"/>
              <a:t>Different symptoms are apparent with varying pest pressure</a:t>
            </a:r>
          </a:p>
          <a:p>
            <a:pPr lvl="2"/>
            <a:r>
              <a:rPr lang="en-US" b="1" dirty="0"/>
              <a:t>At High Pest Pressure… You are way behind the curve. </a:t>
            </a:r>
          </a:p>
        </p:txBody>
      </p:sp>
    </p:spTree>
    <p:extLst>
      <p:ext uri="{BB962C8B-B14F-4D97-AF65-F5344CB8AC3E}">
        <p14:creationId xmlns:p14="http://schemas.microsoft.com/office/powerpoint/2010/main" val="6090009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effectLst>
                  <a:outerShdw blurRad="50800" dist="50800" dir="5400000" algn="ctr" rotWithShape="0">
                    <a:srgbClr val="FFFF00">
                      <a:alpha val="50000"/>
                    </a:srgbClr>
                  </a:outerShdw>
                </a:effectLst>
              </a:rPr>
              <a:t>EAB Population Behavior</a:t>
            </a:r>
            <a:endParaRPr lang="en-US" dirty="0"/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10600" cy="5562600"/>
          </a:xfrm>
        </p:spPr>
        <p:txBody>
          <a:bodyPr>
            <a:normAutofit/>
          </a:bodyPr>
          <a:lstStyle/>
          <a:p>
            <a:r>
              <a:rPr lang="en-US" b="1" dirty="0"/>
              <a:t>Pest Pressure Impacts Management Decisions</a:t>
            </a:r>
          </a:p>
          <a:p>
            <a:pPr lvl="1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Pest detection </a:t>
            </a:r>
          </a:p>
          <a:p>
            <a:pPr lvl="2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Difficult at Low Pest Pressure, but well worth the effort.</a:t>
            </a:r>
          </a:p>
          <a:p>
            <a:pPr lvl="3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Different symptoms are apparent with varying pest pressure</a:t>
            </a:r>
          </a:p>
          <a:p>
            <a:pPr lvl="2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At High Pest Pressure… You are way behind the curve. </a:t>
            </a:r>
          </a:p>
          <a:p>
            <a:pPr lvl="1"/>
            <a:r>
              <a:rPr lang="en-US" b="1" dirty="0"/>
              <a:t>Treatment options</a:t>
            </a:r>
          </a:p>
          <a:p>
            <a:pPr lvl="2"/>
            <a:r>
              <a:rPr lang="en-US" b="1" dirty="0"/>
              <a:t>Timing of management decisions – the earlier the better.</a:t>
            </a:r>
          </a:p>
          <a:p>
            <a:pPr lvl="3"/>
            <a:r>
              <a:rPr lang="en-US" b="1" dirty="0"/>
              <a:t>Use the EAB Cost Calculator from Purdue University.  </a:t>
            </a:r>
          </a:p>
        </p:txBody>
      </p:sp>
    </p:spTree>
    <p:extLst>
      <p:ext uri="{BB962C8B-B14F-4D97-AF65-F5344CB8AC3E}">
        <p14:creationId xmlns:p14="http://schemas.microsoft.com/office/powerpoint/2010/main" val="21013123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effectLst>
                  <a:outerShdw blurRad="50800" dist="50800" dir="5400000" algn="ctr" rotWithShape="0">
                    <a:srgbClr val="FFFF00">
                      <a:alpha val="50000"/>
                    </a:srgbClr>
                  </a:outerShdw>
                </a:effectLst>
              </a:rPr>
              <a:t>EAB Population Behavior</a:t>
            </a:r>
            <a:endParaRPr lang="en-US" dirty="0"/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10600" cy="5562600"/>
          </a:xfrm>
        </p:spPr>
        <p:txBody>
          <a:bodyPr>
            <a:normAutofit/>
          </a:bodyPr>
          <a:lstStyle/>
          <a:p>
            <a:r>
              <a:rPr lang="en-US" b="1" dirty="0"/>
              <a:t>Pest Pressure Impacts Management Decisions</a:t>
            </a:r>
          </a:p>
          <a:p>
            <a:pPr lvl="1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Pest detection </a:t>
            </a:r>
          </a:p>
          <a:p>
            <a:pPr lvl="2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Difficult at Low Pest Pressure, but well worth the effort.</a:t>
            </a:r>
          </a:p>
          <a:p>
            <a:pPr lvl="3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Different symptoms are apparent with varying pest pressure</a:t>
            </a:r>
          </a:p>
          <a:p>
            <a:pPr lvl="2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At High Pest Pressure… You are way behind the curve. </a:t>
            </a:r>
          </a:p>
          <a:p>
            <a:pPr lvl="1"/>
            <a:r>
              <a:rPr lang="en-US" b="1" dirty="0"/>
              <a:t>Treatment options</a:t>
            </a:r>
          </a:p>
          <a:p>
            <a:pPr lvl="2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Timing of management decisions – the earlier the better.</a:t>
            </a:r>
          </a:p>
          <a:p>
            <a:pPr lvl="3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Use the EAB Cost Calculator.  </a:t>
            </a:r>
          </a:p>
          <a:p>
            <a:pPr lvl="2"/>
            <a:r>
              <a:rPr lang="en-US" b="1" dirty="0"/>
              <a:t>Pesticide effectiveness varies with pest pressure</a:t>
            </a:r>
          </a:p>
          <a:p>
            <a:pPr lvl="3"/>
            <a:r>
              <a:rPr lang="en-US" b="1" dirty="0"/>
              <a:t>Only the best pesticides work at High Pest Pressure.</a:t>
            </a:r>
          </a:p>
          <a:p>
            <a:pPr lvl="3"/>
            <a:r>
              <a:rPr lang="en-US" b="1" dirty="0"/>
              <a:t>My dog can protect your tree if there are no EAB in the vicinity.</a:t>
            </a:r>
          </a:p>
        </p:txBody>
      </p:sp>
    </p:spTree>
    <p:extLst>
      <p:ext uri="{BB962C8B-B14F-4D97-AF65-F5344CB8AC3E}">
        <p14:creationId xmlns:p14="http://schemas.microsoft.com/office/powerpoint/2010/main" val="2491574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35"/>
          <a:stretch/>
        </p:blipFill>
        <p:spPr>
          <a:xfrm>
            <a:off x="228600" y="152400"/>
            <a:ext cx="5959557" cy="3484777"/>
          </a:xfrm>
          <a:prstGeom prst="rect">
            <a:avLst/>
          </a:prstGeom>
        </p:spPr>
      </p:pic>
      <p:pic>
        <p:nvPicPr>
          <p:cNvPr id="2050" name="Picture 2" descr="C:\Users\mcw42\Documents\EAB\Photos\Good ones 2\Neoclytus and EAB larvae cropped sma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41603" y="3117606"/>
            <a:ext cx="240339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cw42\Documents\EAB\Photos\Good ones 2\Neoclytus Randolph Jan2011 cropped sma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697005"/>
            <a:ext cx="3619500" cy="24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53200" y="2819400"/>
            <a:ext cx="2290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Red-headed Ash Borer</a:t>
            </a:r>
          </a:p>
          <a:p>
            <a:r>
              <a:rPr lang="en-US" i="1" dirty="0"/>
              <a:t>Neoclytus </a:t>
            </a:r>
            <a:r>
              <a:rPr lang="en-US" i="1" dirty="0" err="1"/>
              <a:t>acuminatus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4419600"/>
            <a:ext cx="13337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EAB larva:</a:t>
            </a:r>
          </a:p>
          <a:p>
            <a:r>
              <a:rPr lang="en-US" dirty="0"/>
              <a:t>Nested bells</a:t>
            </a:r>
          </a:p>
          <a:p>
            <a:r>
              <a:rPr lang="en-US" dirty="0"/>
              <a:t>Small head</a:t>
            </a:r>
          </a:p>
        </p:txBody>
      </p:sp>
    </p:spTree>
    <p:extLst>
      <p:ext uri="{BB962C8B-B14F-4D97-AF65-F5344CB8AC3E}">
        <p14:creationId xmlns:p14="http://schemas.microsoft.com/office/powerpoint/2010/main" val="29657925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04800" y="-5516"/>
            <a:ext cx="8641339" cy="684966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6482281" y="3666653"/>
            <a:ext cx="99588" cy="99589"/>
          </a:xfrm>
          <a:custGeom>
            <a:avLst/>
            <a:gdLst>
              <a:gd name="connsiteX0" fmla="*/ 99588 w 99588"/>
              <a:gd name="connsiteY0" fmla="*/ 0 h 99589"/>
              <a:gd name="connsiteX1" fmla="*/ 27161 w 99588"/>
              <a:gd name="connsiteY1" fmla="*/ 18107 h 99589"/>
              <a:gd name="connsiteX2" fmla="*/ 0 w 99588"/>
              <a:gd name="connsiteY2" fmla="*/ 99589 h 99589"/>
              <a:gd name="connsiteX3" fmla="*/ 0 w 99588"/>
              <a:gd name="connsiteY3" fmla="*/ 99589 h 99589"/>
              <a:gd name="connsiteX4" fmla="*/ 90535 w 99588"/>
              <a:gd name="connsiteY4" fmla="*/ 72428 h 99589"/>
              <a:gd name="connsiteX5" fmla="*/ 99588 w 99588"/>
              <a:gd name="connsiteY5" fmla="*/ 0 h 99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588" h="99589">
                <a:moveTo>
                  <a:pt x="99588" y="0"/>
                </a:moveTo>
                <a:lnTo>
                  <a:pt x="27161" y="18107"/>
                </a:lnTo>
                <a:lnTo>
                  <a:pt x="0" y="99589"/>
                </a:lnTo>
                <a:lnTo>
                  <a:pt x="0" y="99589"/>
                </a:lnTo>
                <a:lnTo>
                  <a:pt x="90535" y="72428"/>
                </a:lnTo>
                <a:lnTo>
                  <a:pt x="99588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5124261" y="3911097"/>
            <a:ext cx="126749" cy="108642"/>
          </a:xfrm>
          <a:custGeom>
            <a:avLst/>
            <a:gdLst>
              <a:gd name="connsiteX0" fmla="*/ 45268 w 126749"/>
              <a:gd name="connsiteY0" fmla="*/ 0 h 108642"/>
              <a:gd name="connsiteX1" fmla="*/ 0 w 126749"/>
              <a:gd name="connsiteY1" fmla="*/ 27160 h 108642"/>
              <a:gd name="connsiteX2" fmla="*/ 54321 w 126749"/>
              <a:gd name="connsiteY2" fmla="*/ 108642 h 108642"/>
              <a:gd name="connsiteX3" fmla="*/ 126749 w 126749"/>
              <a:gd name="connsiteY3" fmla="*/ 72428 h 108642"/>
              <a:gd name="connsiteX4" fmla="*/ 99589 w 126749"/>
              <a:gd name="connsiteY4" fmla="*/ 18107 h 108642"/>
              <a:gd name="connsiteX5" fmla="*/ 45268 w 126749"/>
              <a:gd name="connsiteY5" fmla="*/ 0 h 10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749" h="108642">
                <a:moveTo>
                  <a:pt x="45268" y="0"/>
                </a:moveTo>
                <a:lnTo>
                  <a:pt x="0" y="27160"/>
                </a:lnTo>
                <a:lnTo>
                  <a:pt x="54321" y="108642"/>
                </a:lnTo>
                <a:lnTo>
                  <a:pt x="126749" y="72428"/>
                </a:lnTo>
                <a:lnTo>
                  <a:pt x="99589" y="18107"/>
                </a:lnTo>
                <a:lnTo>
                  <a:pt x="45268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268301" y="3811509"/>
            <a:ext cx="153909" cy="199176"/>
          </a:xfrm>
          <a:custGeom>
            <a:avLst/>
            <a:gdLst>
              <a:gd name="connsiteX0" fmla="*/ 135802 w 153909"/>
              <a:gd name="connsiteY0" fmla="*/ 27160 h 199176"/>
              <a:gd name="connsiteX1" fmla="*/ 63374 w 153909"/>
              <a:gd name="connsiteY1" fmla="*/ 0 h 199176"/>
              <a:gd name="connsiteX2" fmla="*/ 27160 w 153909"/>
              <a:gd name="connsiteY2" fmla="*/ 45267 h 199176"/>
              <a:gd name="connsiteX3" fmla="*/ 0 w 153909"/>
              <a:gd name="connsiteY3" fmla="*/ 135802 h 199176"/>
              <a:gd name="connsiteX4" fmla="*/ 108642 w 153909"/>
              <a:gd name="connsiteY4" fmla="*/ 199176 h 199176"/>
              <a:gd name="connsiteX5" fmla="*/ 153909 w 153909"/>
              <a:gd name="connsiteY5" fmla="*/ 172016 h 199176"/>
              <a:gd name="connsiteX6" fmla="*/ 99588 w 153909"/>
              <a:gd name="connsiteY6" fmla="*/ 117695 h 199176"/>
              <a:gd name="connsiteX7" fmla="*/ 135802 w 153909"/>
              <a:gd name="connsiteY7" fmla="*/ 27160 h 199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3909" h="199176">
                <a:moveTo>
                  <a:pt x="135802" y="27160"/>
                </a:moveTo>
                <a:lnTo>
                  <a:pt x="63374" y="0"/>
                </a:lnTo>
                <a:lnTo>
                  <a:pt x="27160" y="45267"/>
                </a:lnTo>
                <a:lnTo>
                  <a:pt x="0" y="135802"/>
                </a:lnTo>
                <a:lnTo>
                  <a:pt x="108642" y="199176"/>
                </a:lnTo>
                <a:lnTo>
                  <a:pt x="153909" y="172016"/>
                </a:lnTo>
                <a:lnTo>
                  <a:pt x="99588" y="117695"/>
                </a:lnTo>
                <a:lnTo>
                  <a:pt x="135802" y="2716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804160" y="2948940"/>
            <a:ext cx="285750" cy="213360"/>
          </a:xfrm>
          <a:custGeom>
            <a:avLst/>
            <a:gdLst>
              <a:gd name="connsiteX0" fmla="*/ 285750 w 285750"/>
              <a:gd name="connsiteY0" fmla="*/ 0 h 266700"/>
              <a:gd name="connsiteX1" fmla="*/ 163830 w 285750"/>
              <a:gd name="connsiteY1" fmla="*/ 7620 h 266700"/>
              <a:gd name="connsiteX2" fmla="*/ 80010 w 285750"/>
              <a:gd name="connsiteY2" fmla="*/ 38100 h 266700"/>
              <a:gd name="connsiteX3" fmla="*/ 3810 w 285750"/>
              <a:gd name="connsiteY3" fmla="*/ 99060 h 266700"/>
              <a:gd name="connsiteX4" fmla="*/ 0 w 285750"/>
              <a:gd name="connsiteY4" fmla="*/ 182880 h 266700"/>
              <a:gd name="connsiteX5" fmla="*/ 68580 w 285750"/>
              <a:gd name="connsiteY5" fmla="*/ 224790 h 266700"/>
              <a:gd name="connsiteX6" fmla="*/ 129540 w 285750"/>
              <a:gd name="connsiteY6" fmla="*/ 266700 h 266700"/>
              <a:gd name="connsiteX7" fmla="*/ 190500 w 285750"/>
              <a:gd name="connsiteY7" fmla="*/ 217170 h 266700"/>
              <a:gd name="connsiteX8" fmla="*/ 224790 w 285750"/>
              <a:gd name="connsiteY8" fmla="*/ 160020 h 266700"/>
              <a:gd name="connsiteX9" fmla="*/ 255270 w 285750"/>
              <a:gd name="connsiteY9" fmla="*/ 87630 h 266700"/>
              <a:gd name="connsiteX10" fmla="*/ 285750 w 285750"/>
              <a:gd name="connsiteY10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5750" h="266700">
                <a:moveTo>
                  <a:pt x="285750" y="0"/>
                </a:moveTo>
                <a:lnTo>
                  <a:pt x="163830" y="7620"/>
                </a:lnTo>
                <a:lnTo>
                  <a:pt x="80010" y="38100"/>
                </a:lnTo>
                <a:lnTo>
                  <a:pt x="3810" y="99060"/>
                </a:lnTo>
                <a:lnTo>
                  <a:pt x="0" y="182880"/>
                </a:lnTo>
                <a:lnTo>
                  <a:pt x="68580" y="224790"/>
                </a:lnTo>
                <a:lnTo>
                  <a:pt x="129540" y="266700"/>
                </a:lnTo>
                <a:lnTo>
                  <a:pt x="190500" y="217170"/>
                </a:lnTo>
                <a:lnTo>
                  <a:pt x="224790" y="160020"/>
                </a:lnTo>
                <a:lnTo>
                  <a:pt x="255270" y="87630"/>
                </a:lnTo>
                <a:lnTo>
                  <a:pt x="28575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885950" y="3139440"/>
            <a:ext cx="125730" cy="163830"/>
          </a:xfrm>
          <a:custGeom>
            <a:avLst/>
            <a:gdLst>
              <a:gd name="connsiteX0" fmla="*/ 125730 w 125730"/>
              <a:gd name="connsiteY0" fmla="*/ 0 h 163830"/>
              <a:gd name="connsiteX1" fmla="*/ 0 w 125730"/>
              <a:gd name="connsiteY1" fmla="*/ 99060 h 163830"/>
              <a:gd name="connsiteX2" fmla="*/ 26670 w 125730"/>
              <a:gd name="connsiteY2" fmla="*/ 163830 h 163830"/>
              <a:gd name="connsiteX3" fmla="*/ 121920 w 125730"/>
              <a:gd name="connsiteY3" fmla="*/ 121920 h 163830"/>
              <a:gd name="connsiteX4" fmla="*/ 125730 w 125730"/>
              <a:gd name="connsiteY4" fmla="*/ 0 h 16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30" h="163830">
                <a:moveTo>
                  <a:pt x="125730" y="0"/>
                </a:moveTo>
                <a:lnTo>
                  <a:pt x="0" y="99060"/>
                </a:lnTo>
                <a:lnTo>
                  <a:pt x="26670" y="163830"/>
                </a:lnTo>
                <a:lnTo>
                  <a:pt x="121920" y="121920"/>
                </a:lnTo>
                <a:lnTo>
                  <a:pt x="12573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752600" y="2804160"/>
            <a:ext cx="68580" cy="53340"/>
          </a:xfrm>
          <a:custGeom>
            <a:avLst/>
            <a:gdLst>
              <a:gd name="connsiteX0" fmla="*/ 41910 w 68580"/>
              <a:gd name="connsiteY0" fmla="*/ 0 h 53340"/>
              <a:gd name="connsiteX1" fmla="*/ 15240 w 68580"/>
              <a:gd name="connsiteY1" fmla="*/ 15240 h 53340"/>
              <a:gd name="connsiteX2" fmla="*/ 0 w 68580"/>
              <a:gd name="connsiteY2" fmla="*/ 53340 h 53340"/>
              <a:gd name="connsiteX3" fmla="*/ 68580 w 68580"/>
              <a:gd name="connsiteY3" fmla="*/ 49530 h 53340"/>
              <a:gd name="connsiteX4" fmla="*/ 41910 w 68580"/>
              <a:gd name="connsiteY4" fmla="*/ 0 h 53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" h="53340">
                <a:moveTo>
                  <a:pt x="41910" y="0"/>
                </a:moveTo>
                <a:lnTo>
                  <a:pt x="15240" y="15240"/>
                </a:lnTo>
                <a:lnTo>
                  <a:pt x="0" y="53340"/>
                </a:lnTo>
                <a:lnTo>
                  <a:pt x="68580" y="49530"/>
                </a:lnTo>
                <a:lnTo>
                  <a:pt x="4191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1672590" y="3996690"/>
            <a:ext cx="129540" cy="106680"/>
          </a:xfrm>
          <a:custGeom>
            <a:avLst/>
            <a:gdLst>
              <a:gd name="connsiteX0" fmla="*/ 0 w 129540"/>
              <a:gd name="connsiteY0" fmla="*/ 57150 h 106680"/>
              <a:gd name="connsiteX1" fmla="*/ 53340 w 129540"/>
              <a:gd name="connsiteY1" fmla="*/ 0 h 106680"/>
              <a:gd name="connsiteX2" fmla="*/ 106680 w 129540"/>
              <a:gd name="connsiteY2" fmla="*/ 7620 h 106680"/>
              <a:gd name="connsiteX3" fmla="*/ 129540 w 129540"/>
              <a:gd name="connsiteY3" fmla="*/ 57150 h 106680"/>
              <a:gd name="connsiteX4" fmla="*/ 102870 w 129540"/>
              <a:gd name="connsiteY4" fmla="*/ 106680 h 106680"/>
              <a:gd name="connsiteX5" fmla="*/ 22860 w 129540"/>
              <a:gd name="connsiteY5" fmla="*/ 99060 h 106680"/>
              <a:gd name="connsiteX6" fmla="*/ 0 w 129540"/>
              <a:gd name="connsiteY6" fmla="*/ 57150 h 106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540" h="106680">
                <a:moveTo>
                  <a:pt x="0" y="57150"/>
                </a:moveTo>
                <a:lnTo>
                  <a:pt x="53340" y="0"/>
                </a:lnTo>
                <a:lnTo>
                  <a:pt x="106680" y="7620"/>
                </a:lnTo>
                <a:lnTo>
                  <a:pt x="129540" y="57150"/>
                </a:lnTo>
                <a:lnTo>
                  <a:pt x="102870" y="106680"/>
                </a:lnTo>
                <a:lnTo>
                  <a:pt x="22860" y="99060"/>
                </a:lnTo>
                <a:lnTo>
                  <a:pt x="0" y="5715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293620" y="3055620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322195" y="3011805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345054" y="3011805"/>
            <a:ext cx="45719" cy="45719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190998" y="4320539"/>
            <a:ext cx="45719" cy="45719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436562" y="510540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6120143" y="4037846"/>
            <a:ext cx="416459" cy="642796"/>
          </a:xfrm>
          <a:custGeom>
            <a:avLst/>
            <a:gdLst>
              <a:gd name="connsiteX0" fmla="*/ 407406 w 416459"/>
              <a:gd name="connsiteY0" fmla="*/ 642796 h 642796"/>
              <a:gd name="connsiteX1" fmla="*/ 153908 w 416459"/>
              <a:gd name="connsiteY1" fmla="*/ 606582 h 642796"/>
              <a:gd name="connsiteX2" fmla="*/ 0 w 416459"/>
              <a:gd name="connsiteY2" fmla="*/ 398352 h 642796"/>
              <a:gd name="connsiteX3" fmla="*/ 81481 w 416459"/>
              <a:gd name="connsiteY3" fmla="*/ 226336 h 642796"/>
              <a:gd name="connsiteX4" fmla="*/ 217283 w 416459"/>
              <a:gd name="connsiteY4" fmla="*/ 117695 h 642796"/>
              <a:gd name="connsiteX5" fmla="*/ 416459 w 416459"/>
              <a:gd name="connsiteY5" fmla="*/ 0 h 642796"/>
              <a:gd name="connsiteX6" fmla="*/ 407406 w 416459"/>
              <a:gd name="connsiteY6" fmla="*/ 235390 h 642796"/>
              <a:gd name="connsiteX7" fmla="*/ 407406 w 416459"/>
              <a:gd name="connsiteY7" fmla="*/ 642796 h 64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6459" h="642796">
                <a:moveTo>
                  <a:pt x="407406" y="642796"/>
                </a:moveTo>
                <a:lnTo>
                  <a:pt x="153908" y="606582"/>
                </a:lnTo>
                <a:lnTo>
                  <a:pt x="0" y="398352"/>
                </a:lnTo>
                <a:lnTo>
                  <a:pt x="81481" y="226336"/>
                </a:lnTo>
                <a:lnTo>
                  <a:pt x="217283" y="117695"/>
                </a:lnTo>
                <a:lnTo>
                  <a:pt x="416459" y="0"/>
                </a:lnTo>
                <a:lnTo>
                  <a:pt x="407406" y="235390"/>
                </a:lnTo>
                <a:lnTo>
                  <a:pt x="407406" y="642796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0480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sz="2000" dirty="0"/>
          </a:p>
          <a:p>
            <a:r>
              <a:rPr lang="en-US" sz="1400" b="1" dirty="0"/>
              <a:t>September 9, 2011</a:t>
            </a:r>
          </a:p>
          <a:p>
            <a:endParaRPr lang="en-US" sz="800" b="1" dirty="0"/>
          </a:p>
          <a:p>
            <a:r>
              <a:rPr lang="en-US" sz="2000" b="1" dirty="0"/>
              <a:t>“We found that costs are largely borne by homeowners and municipal governments.”</a:t>
            </a:r>
          </a:p>
          <a:p>
            <a:endParaRPr lang="en-US" sz="800" b="1" dirty="0"/>
          </a:p>
          <a:p>
            <a:r>
              <a:rPr lang="en-US" sz="2000" b="1" dirty="0"/>
              <a:t>“Wood- and phloem boring insects are anticipated to cause the largest economic impacts by annually inducing nearly $1.7 billion in local government expenditures and approximately $830 million in lost residential property values.”</a:t>
            </a:r>
          </a:p>
          <a:p>
            <a:endParaRPr lang="en-US" sz="800" b="1" dirty="0"/>
          </a:p>
          <a:p>
            <a:r>
              <a:rPr lang="en-US" sz="2000" b="1" dirty="0"/>
              <a:t>“Given observations of new species, there is a 32% chance that another highly destructive borer species will invade the U.S. in the next 10 years.”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95" y="304800"/>
            <a:ext cx="8505205" cy="2233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94177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sz="2000" dirty="0"/>
          </a:p>
          <a:p>
            <a:r>
              <a:rPr lang="en-US" sz="1400" b="1" dirty="0"/>
              <a:t>September 9, 2011</a:t>
            </a:r>
          </a:p>
          <a:p>
            <a:endParaRPr lang="en-US" sz="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95" y="304800"/>
            <a:ext cx="8505205" cy="2233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2895600"/>
            <a:ext cx="907732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087663"/>
              </p:ext>
            </p:extLst>
          </p:nvPr>
        </p:nvGraphicFramePr>
        <p:xfrm>
          <a:off x="2743200" y="5181600"/>
          <a:ext cx="5562600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6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5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3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38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2.3%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50.7%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20.9%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22.6%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3.6%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2.6%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48.4%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21.6%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23.6%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3.7%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97568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28600" y="685800"/>
            <a:ext cx="4800601" cy="1295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 Transmission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Lines in NYS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785733" cy="2920629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2133600"/>
            <a:ext cx="91440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Total Miles of Transmission lines: 109, 358</a:t>
            </a:r>
          </a:p>
          <a:p>
            <a:endParaRPr lang="en-US" dirty="0"/>
          </a:p>
          <a:p>
            <a:r>
              <a:rPr lang="en-US" dirty="0"/>
              <a:t>Primary Distribution: 	  94,026	</a:t>
            </a:r>
          </a:p>
          <a:p>
            <a:r>
              <a:rPr lang="en-US" dirty="0"/>
              <a:t>Sub Transmission: 		    6,706</a:t>
            </a:r>
          </a:p>
          <a:p>
            <a:r>
              <a:rPr lang="en-US" dirty="0"/>
              <a:t>Transmission: 		    5,150</a:t>
            </a:r>
          </a:p>
          <a:p>
            <a:r>
              <a:rPr lang="en-US" b="1" dirty="0"/>
              <a:t>TOTAL VULNERABLE: 	</a:t>
            </a:r>
            <a:r>
              <a:rPr lang="en-US" sz="2400" b="1" dirty="0"/>
              <a:t>105,885</a:t>
            </a:r>
            <a:r>
              <a:rPr lang="en-US" b="1" dirty="0"/>
              <a:t> miles of transmission lines</a:t>
            </a:r>
          </a:p>
          <a:p>
            <a:endParaRPr lang="en-US" b="1" dirty="0"/>
          </a:p>
          <a:p>
            <a:r>
              <a:rPr lang="en-US" b="1" dirty="0"/>
              <a:t>This estimate does not include lines going to homes or along driveways.</a:t>
            </a:r>
          </a:p>
          <a:p>
            <a:endParaRPr lang="en-US" b="1" dirty="0"/>
          </a:p>
          <a:p>
            <a:r>
              <a:rPr lang="en-US" dirty="0"/>
              <a:t>National Grid estimates there are about 242 trees/mile along their lines = </a:t>
            </a:r>
            <a:r>
              <a:rPr lang="en-US" b="1" dirty="0"/>
              <a:t>26,000,000 total trees</a:t>
            </a:r>
          </a:p>
          <a:p>
            <a:endParaRPr lang="en-US" b="1" dirty="0"/>
          </a:p>
          <a:p>
            <a:r>
              <a:rPr lang="en-US" dirty="0"/>
              <a:t>Conservative estimate is that 20% are Ash = 			           </a:t>
            </a:r>
            <a:r>
              <a:rPr lang="en-US" b="1" dirty="0"/>
              <a:t>5,000,000 ash trees</a:t>
            </a:r>
          </a:p>
          <a:p>
            <a:endParaRPr lang="en-US" dirty="0"/>
          </a:p>
          <a:p>
            <a:r>
              <a:rPr lang="en-US" dirty="0"/>
              <a:t>Conservative estimate of tree removal by National Grid is $300/tree = </a:t>
            </a:r>
            <a:r>
              <a:rPr lang="en-US" sz="2800" b="1" dirty="0"/>
              <a:t>$1,540,000,000</a:t>
            </a:r>
          </a:p>
        </p:txBody>
      </p:sp>
    </p:spTree>
    <p:extLst>
      <p:ext uri="{BB962C8B-B14F-4D97-AF65-F5344CB8AC3E}">
        <p14:creationId xmlns:p14="http://schemas.microsoft.com/office/powerpoint/2010/main" val="22959188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5541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 Control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Insect Populations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0" y="2133600"/>
            <a:ext cx="9144000" cy="4495800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Host Tree Resistance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 factors involved, most poorly understood for trees</a:t>
            </a:r>
          </a:p>
          <a:p>
            <a:pPr lvl="2"/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Abiotic Factors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Temperature, humidity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Biological Control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Predators, Parasites, and Pathogens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Additive effect of all agents involved</a:t>
            </a:r>
          </a:p>
          <a:p>
            <a:pPr lvl="1"/>
            <a:endParaRPr lang="en-US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8987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EAB and Cold Weather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220200" cy="5655325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Ontario study suggests cold causes very little mortality until the insect actually freezes.         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Sobek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 2009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Cold mortality study in two Minnesota sites.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Venette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Abrahamson 2011.</a:t>
            </a:r>
          </a:p>
          <a:p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-17.8°C (0°F), 5% will die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-23°C (-10°F), 34% will die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-29°C (-20°F), 79% will die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-34°C (-30°F), 98% will die</a:t>
            </a:r>
          </a:p>
          <a:p>
            <a:pPr lvl="1"/>
            <a:endParaRPr lang="en-US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Tolerance of low temperatures genetically linked?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question has yet to be answered.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71382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617ae2e4-b787-467e-bd90-5aa25eb5555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54"/>
          <a:stretch/>
        </p:blipFill>
        <p:spPr bwMode="auto">
          <a:xfrm>
            <a:off x="214163" y="0"/>
            <a:ext cx="8625037" cy="591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62000" y="6400800"/>
            <a:ext cx="5743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Northeast Regional Climate Center, Cornell University, 2014</a:t>
            </a:r>
          </a:p>
        </p:txBody>
      </p:sp>
      <p:pic>
        <p:nvPicPr>
          <p:cNvPr id="6" name="617ae2e4-b787-467e-bd90-5aa25eb5555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36"/>
          <a:stretch/>
        </p:blipFill>
        <p:spPr bwMode="auto">
          <a:xfrm>
            <a:off x="206264" y="5867400"/>
            <a:ext cx="8632936" cy="5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77168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44" y="914400"/>
            <a:ext cx="8829756" cy="503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2000" y="6400800"/>
            <a:ext cx="385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Rob </a:t>
            </a:r>
            <a:r>
              <a:rPr lang="en-US" dirty="0" err="1"/>
              <a:t>Venette</a:t>
            </a:r>
            <a:r>
              <a:rPr lang="en-US" dirty="0"/>
              <a:t>, USDA Forest Service 2014</a:t>
            </a:r>
          </a:p>
        </p:txBody>
      </p:sp>
    </p:spTree>
    <p:extLst>
      <p:ext uri="{BB962C8B-B14F-4D97-AF65-F5344CB8AC3E}">
        <p14:creationId xmlns:p14="http://schemas.microsoft.com/office/powerpoint/2010/main" val="24238661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MY objectives?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400" b="1" dirty="0"/>
              <a:t>Restore ALL ash species to the North American landscape. </a:t>
            </a:r>
          </a:p>
          <a:p>
            <a:pPr marL="742950" indent="-742950">
              <a:buFont typeface="+mj-lt"/>
              <a:buAutoNum type="arabicPeriod"/>
            </a:pPr>
            <a:endParaRPr lang="en-US" sz="2800" b="1" dirty="0"/>
          </a:p>
          <a:p>
            <a:pPr marL="742950" indent="-742950">
              <a:buFont typeface="+mj-lt"/>
              <a:buAutoNum type="arabicPeriod"/>
            </a:pPr>
            <a:endParaRPr lang="en-US" sz="1200" b="1" dirty="0"/>
          </a:p>
          <a:p>
            <a:pPr marL="742950" indent="-742950">
              <a:buFont typeface="+mj-lt"/>
              <a:buAutoNum type="arabicPeriod"/>
            </a:pPr>
            <a:r>
              <a:rPr lang="en-US" sz="4400" b="1" dirty="0"/>
              <a:t>Mitigate the Economic Impacts of Emerald Ash Borer. </a:t>
            </a:r>
          </a:p>
        </p:txBody>
      </p:sp>
    </p:spTree>
    <p:extLst>
      <p:ext uri="{BB962C8B-B14F-4D97-AF65-F5344CB8AC3E}">
        <p14:creationId xmlns:p14="http://schemas.microsoft.com/office/powerpoint/2010/main" val="38091929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Restore Ash on Landscape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610600" cy="4953000"/>
          </a:xfrm>
        </p:spPr>
        <p:txBody>
          <a:bodyPr>
            <a:normAutofit/>
          </a:bodyPr>
          <a:lstStyle/>
          <a:p>
            <a:r>
              <a:rPr lang="en-US" sz="5000" b="1" dirty="0"/>
              <a:t>The 3 point plan </a:t>
            </a:r>
          </a:p>
          <a:p>
            <a:endParaRPr lang="en-US" sz="1200" b="1" dirty="0"/>
          </a:p>
          <a:p>
            <a:pPr marL="1200150" lvl="1" indent="-742950">
              <a:buFont typeface="+mj-lt"/>
              <a:buAutoNum type="arabicPeriod"/>
            </a:pPr>
            <a:r>
              <a:rPr lang="en-US" sz="4400" b="1" i="1" dirty="0"/>
              <a:t>Establish Biological Controls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4400" b="1" i="1" dirty="0"/>
              <a:t>Identify and incorporate resistance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4400" b="1" i="1" dirty="0"/>
              <a:t>Conserve the ash genome</a:t>
            </a:r>
          </a:p>
        </p:txBody>
      </p:sp>
    </p:spTree>
    <p:extLst>
      <p:ext uri="{BB962C8B-B14F-4D97-AF65-F5344CB8AC3E}">
        <p14:creationId xmlns:p14="http://schemas.microsoft.com/office/powerpoint/2010/main" val="2685544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914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50800" dist="50800" dir="5400000" algn="ctr" rotWithShape="0">
                    <a:srgbClr val="FFFF00">
                      <a:alpha val="50000"/>
                    </a:srgbClr>
                  </a:outerShdw>
                </a:effectLst>
              </a:rPr>
              <a:t>EAB Detection</a:t>
            </a:r>
            <a:endParaRPr lang="en-US" dirty="0">
              <a:effectLst>
                <a:outerShdw blurRad="50800" dist="50800" dir="5400000" algn="ctr" rotWithShape="0">
                  <a:srgbClr val="FFFF00">
                    <a:alpha val="50000"/>
                  </a:srgbClr>
                </a:outerShdw>
              </a:effectLst>
            </a:endParaRPr>
          </a:p>
        </p:txBody>
      </p:sp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0" y="967800"/>
            <a:ext cx="6224396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latin typeface="+mn-lt"/>
              </a:rPr>
              <a:t>  </a:t>
            </a:r>
            <a:endParaRPr lang="en-US" sz="800" b="1" dirty="0">
              <a:latin typeface="+mn-lt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en-US" sz="2800" b="1" dirty="0">
                <a:latin typeface="+mn-lt"/>
              </a:rPr>
              <a:t> </a:t>
            </a:r>
            <a:r>
              <a:rPr lang="en-US" sz="5400" b="1" dirty="0">
                <a:latin typeface="+mn-lt"/>
              </a:rPr>
              <a:t>EAB will not attack just one tree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sz="2800" dirty="0"/>
              <a:t>Look at others in the vicinity</a:t>
            </a:r>
          </a:p>
          <a:p>
            <a:pPr lvl="1">
              <a:buFont typeface="Arial" pitchFamily="34" charset="0"/>
              <a:buChar char="•"/>
              <a:defRPr/>
            </a:pPr>
            <a:endParaRPr lang="en-US" sz="2400" b="1" dirty="0">
              <a:latin typeface="+mn-lt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en-US" sz="2800" b="1" dirty="0">
                <a:latin typeface="+mn-lt"/>
              </a:rPr>
              <a:t> Use multiple symptoms in diagnosis</a:t>
            </a:r>
            <a:endParaRPr lang="en-US" sz="2400" b="1" dirty="0">
              <a:latin typeface="+mn-lt"/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400" b="1" dirty="0"/>
          </a:p>
          <a:p>
            <a:pPr lvl="1">
              <a:buFont typeface="Arial" pitchFamily="34" charset="0"/>
              <a:buChar char="•"/>
              <a:defRPr/>
            </a:pPr>
            <a:r>
              <a:rPr lang="en-US" sz="2800" b="1" dirty="0">
                <a:latin typeface="+mn-lt"/>
              </a:rPr>
              <a:t> </a:t>
            </a:r>
            <a:r>
              <a:rPr lang="en-US" sz="2800" b="1" dirty="0"/>
              <a:t>The ash in our area look like heck, it must be EAB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sz="2400" dirty="0"/>
              <a:t>Ash decline is common in White ash growing on saturated soils – look for signs and symptoms.</a:t>
            </a:r>
          </a:p>
          <a:p>
            <a:pPr lvl="2">
              <a:buFont typeface="Arial" pitchFamily="34" charset="0"/>
              <a:buChar char="•"/>
              <a:defRPr/>
            </a:pPr>
            <a:endParaRPr lang="en-US" sz="2400" b="1" dirty="0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4396" y="2442587"/>
            <a:ext cx="2791208" cy="4186813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350193" y="6629400"/>
            <a:ext cx="7938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Bugwood.org</a:t>
            </a:r>
          </a:p>
        </p:txBody>
      </p:sp>
    </p:spTree>
    <p:extLst>
      <p:ext uri="{BB962C8B-B14F-4D97-AF65-F5344CB8AC3E}">
        <p14:creationId xmlns:p14="http://schemas.microsoft.com/office/powerpoint/2010/main" val="25761138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EAB Biological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610600" cy="4800600"/>
          </a:xfrm>
        </p:spPr>
        <p:txBody>
          <a:bodyPr>
            <a:normAutofit fontScale="77500" lnSpcReduction="20000"/>
          </a:bodyPr>
          <a:lstStyle/>
          <a:p>
            <a:r>
              <a:rPr lang="en-US" sz="4100" b="1" i="1" dirty="0"/>
              <a:t>Classic Biocontrol from Eastern Asia</a:t>
            </a:r>
          </a:p>
          <a:p>
            <a:pPr lvl="1"/>
            <a:r>
              <a:rPr lang="en-US" dirty="0"/>
              <a:t>Egg </a:t>
            </a:r>
            <a:r>
              <a:rPr lang="en-US" dirty="0" err="1"/>
              <a:t>Parasitiod</a:t>
            </a:r>
            <a:endParaRPr lang="en-US" dirty="0"/>
          </a:p>
          <a:p>
            <a:pPr lvl="2"/>
            <a:r>
              <a:rPr lang="en-US" i="1" dirty="0" err="1"/>
              <a:t>Oobius</a:t>
            </a:r>
            <a:r>
              <a:rPr lang="en-US" i="1" dirty="0"/>
              <a:t> </a:t>
            </a:r>
            <a:r>
              <a:rPr lang="en-US" i="1" dirty="0" err="1"/>
              <a:t>agrilli</a:t>
            </a:r>
            <a:endParaRPr lang="en-US" i="1" dirty="0"/>
          </a:p>
          <a:p>
            <a:pPr lvl="1"/>
            <a:r>
              <a:rPr lang="en-US" dirty="0"/>
              <a:t>Larval parasitoids</a:t>
            </a:r>
          </a:p>
          <a:p>
            <a:pPr lvl="2"/>
            <a:r>
              <a:rPr lang="en-US" i="1" dirty="0" err="1"/>
              <a:t>Tetrastichus</a:t>
            </a:r>
            <a:r>
              <a:rPr lang="en-US" i="1" dirty="0"/>
              <a:t> </a:t>
            </a:r>
            <a:r>
              <a:rPr lang="en-US" i="1" dirty="0" err="1"/>
              <a:t>planipennisi</a:t>
            </a:r>
            <a:r>
              <a:rPr lang="en-US" i="1" dirty="0"/>
              <a:t> </a:t>
            </a:r>
            <a:r>
              <a:rPr lang="en-US" dirty="0"/>
              <a:t>– gregarious </a:t>
            </a:r>
            <a:r>
              <a:rPr lang="en-US" dirty="0" err="1"/>
              <a:t>endoparasitoid</a:t>
            </a:r>
            <a:endParaRPr lang="en-US" dirty="0"/>
          </a:p>
          <a:p>
            <a:pPr lvl="2"/>
            <a:r>
              <a:rPr lang="en-US" i="1" dirty="0"/>
              <a:t>Spathius </a:t>
            </a:r>
            <a:r>
              <a:rPr lang="en-US" i="1" dirty="0" err="1"/>
              <a:t>agrili</a:t>
            </a:r>
            <a:r>
              <a:rPr lang="en-US" dirty="0"/>
              <a:t> – gregarious </a:t>
            </a:r>
            <a:r>
              <a:rPr lang="en-US" dirty="0" err="1"/>
              <a:t>ectoparasitoid</a:t>
            </a:r>
            <a:endParaRPr lang="en-US" dirty="0"/>
          </a:p>
          <a:p>
            <a:pPr lvl="2"/>
            <a:r>
              <a:rPr lang="en-US" i="1" dirty="0"/>
              <a:t>Spathius </a:t>
            </a:r>
            <a:r>
              <a:rPr lang="en-US" i="1" dirty="0" err="1"/>
              <a:t>galinae</a:t>
            </a:r>
            <a:r>
              <a:rPr lang="en-US" dirty="0"/>
              <a:t> – Russia - not approved by EPA yet.</a:t>
            </a:r>
          </a:p>
          <a:p>
            <a:pPr lvl="2"/>
            <a:endParaRPr lang="en-US" sz="900" dirty="0"/>
          </a:p>
          <a:p>
            <a:r>
              <a:rPr lang="en-US" sz="4100" b="1" i="1" dirty="0"/>
              <a:t>Native Biocontrol</a:t>
            </a:r>
          </a:p>
          <a:p>
            <a:pPr lvl="1"/>
            <a:r>
              <a:rPr lang="en-US" dirty="0"/>
              <a:t>Larval Parasitoids of wood-borers</a:t>
            </a:r>
          </a:p>
          <a:p>
            <a:pPr lvl="2"/>
            <a:r>
              <a:rPr lang="en-US" i="1" dirty="0"/>
              <a:t>Spathius </a:t>
            </a:r>
            <a:r>
              <a:rPr lang="en-US" i="1" dirty="0" err="1"/>
              <a:t>floridanus</a:t>
            </a:r>
            <a:r>
              <a:rPr lang="en-US" i="1" dirty="0"/>
              <a:t> </a:t>
            </a:r>
            <a:r>
              <a:rPr lang="en-US" dirty="0"/>
              <a:t>(Hymenoptera: </a:t>
            </a:r>
            <a:r>
              <a:rPr lang="en-US" dirty="0" err="1"/>
              <a:t>Braconidae</a:t>
            </a:r>
            <a:r>
              <a:rPr lang="en-US" dirty="0"/>
              <a:t>)</a:t>
            </a:r>
          </a:p>
          <a:p>
            <a:pPr lvl="2"/>
            <a:r>
              <a:rPr lang="en-US" i="1" dirty="0" err="1"/>
              <a:t>Atanycolus</a:t>
            </a:r>
            <a:r>
              <a:rPr lang="en-US" i="1" dirty="0"/>
              <a:t> spp. </a:t>
            </a:r>
            <a:r>
              <a:rPr lang="en-US" dirty="0"/>
              <a:t>(Hymenoptera: </a:t>
            </a:r>
            <a:r>
              <a:rPr lang="en-US" dirty="0" err="1"/>
              <a:t>Braconidae</a:t>
            </a:r>
            <a:r>
              <a:rPr lang="en-US" dirty="0"/>
              <a:t>)</a:t>
            </a:r>
            <a:endParaRPr lang="en-US" i="1" dirty="0"/>
          </a:p>
          <a:p>
            <a:pPr lvl="1"/>
            <a:r>
              <a:rPr lang="en-US" dirty="0"/>
              <a:t>Predators</a:t>
            </a:r>
          </a:p>
          <a:p>
            <a:pPr lvl="2"/>
            <a:r>
              <a:rPr lang="en-US" i="1" dirty="0" err="1"/>
              <a:t>Enoclerus</a:t>
            </a:r>
            <a:r>
              <a:rPr lang="en-US" dirty="0"/>
              <a:t> sp. (Coleoptera: </a:t>
            </a:r>
            <a:r>
              <a:rPr lang="en-US" dirty="0" err="1"/>
              <a:t>Cleridae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Woodpeckers!</a:t>
            </a:r>
          </a:p>
          <a:p>
            <a:pPr lvl="2"/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0" t="17245" b="21811"/>
          <a:stretch/>
        </p:blipFill>
        <p:spPr bwMode="auto">
          <a:xfrm rot="5400000">
            <a:off x="5479433" y="3202705"/>
            <a:ext cx="5033862" cy="227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19879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Ash Resistance to EAB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610600" cy="4876800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sz="4000" b="1" dirty="0"/>
              <a:t> Chemical and genetic work underway to identify mechanisms of resistance</a:t>
            </a:r>
          </a:p>
          <a:p>
            <a:pPr lvl="3"/>
            <a:endParaRPr lang="en-US" sz="1200" b="1" dirty="0"/>
          </a:p>
          <a:p>
            <a:pPr lvl="1"/>
            <a:r>
              <a:rPr lang="en-US" sz="4000" b="1" dirty="0"/>
              <a:t> Crosses with Asian species and back-crosses are being made now.</a:t>
            </a:r>
          </a:p>
          <a:p>
            <a:pPr lvl="2"/>
            <a:r>
              <a:rPr lang="en-US" sz="3600" b="1" dirty="0"/>
              <a:t>Similar to the technique used for American Chestnut</a:t>
            </a:r>
          </a:p>
          <a:p>
            <a:pPr lvl="1"/>
            <a:r>
              <a:rPr lang="en-US" sz="4000" b="1" dirty="0"/>
              <a:t>Lingering ash project</a:t>
            </a:r>
          </a:p>
          <a:p>
            <a:pPr lvl="2"/>
            <a:r>
              <a:rPr lang="en-US" sz="3600" b="1" dirty="0"/>
              <a:t>Identify individuals that seem to survive</a:t>
            </a:r>
          </a:p>
        </p:txBody>
      </p:sp>
    </p:spTree>
    <p:extLst>
      <p:ext uri="{BB962C8B-B14F-4D97-AF65-F5344CB8AC3E}">
        <p14:creationId xmlns:p14="http://schemas.microsoft.com/office/powerpoint/2010/main" val="21665602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Conserve ash genome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257800"/>
          </a:xfrm>
        </p:spPr>
        <p:txBody>
          <a:bodyPr>
            <a:normAutofit/>
          </a:bodyPr>
          <a:lstStyle/>
          <a:p>
            <a:r>
              <a:rPr lang="en-US" sz="4400" b="1" dirty="0"/>
              <a:t>Collect seed</a:t>
            </a:r>
          </a:p>
          <a:p>
            <a:pPr lvl="1"/>
            <a:r>
              <a:rPr lang="en-US" sz="3600" b="1" dirty="0"/>
              <a:t>Federal, regional, and state programs underway</a:t>
            </a:r>
          </a:p>
          <a:p>
            <a:pPr lvl="1"/>
            <a:r>
              <a:rPr lang="en-US" sz="3600" b="1" dirty="0"/>
              <a:t>Must act fast to preserve the breadth of the genetic diversity across the landscape</a:t>
            </a:r>
          </a:p>
          <a:p>
            <a:r>
              <a:rPr lang="en-US" sz="4400" b="1" dirty="0"/>
              <a:t>Preserve magnificent individuals</a:t>
            </a:r>
          </a:p>
          <a:p>
            <a:pPr lvl="1"/>
            <a:r>
              <a:rPr lang="en-US" sz="3600" b="1" dirty="0"/>
              <a:t>Systemic insecticides</a:t>
            </a:r>
          </a:p>
          <a:p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4252107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067800" cy="1143000"/>
          </a:xfrm>
        </p:spPr>
        <p:txBody>
          <a:bodyPr>
            <a:norm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Mitigate Economic Impacts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220200" cy="5486400"/>
          </a:xfrm>
        </p:spPr>
        <p:txBody>
          <a:bodyPr>
            <a:normAutofit fontScale="92500"/>
          </a:bodyPr>
          <a:lstStyle/>
          <a:p>
            <a:r>
              <a:rPr lang="en-US" sz="4400" b="1" dirty="0"/>
              <a:t>Proactive planning</a:t>
            </a:r>
          </a:p>
          <a:p>
            <a:pPr lvl="1"/>
            <a:r>
              <a:rPr lang="en-US" sz="3600" b="1" dirty="0"/>
              <a:t>Tree inventories/ EAB Cost Calculator</a:t>
            </a:r>
          </a:p>
          <a:p>
            <a:pPr lvl="1"/>
            <a:r>
              <a:rPr lang="en-US" sz="3600" b="1" dirty="0"/>
              <a:t>Identify priorities for management</a:t>
            </a:r>
          </a:p>
          <a:p>
            <a:r>
              <a:rPr lang="en-US" sz="4400" b="1" dirty="0"/>
              <a:t>Engage communities</a:t>
            </a:r>
          </a:p>
          <a:p>
            <a:pPr lvl="1"/>
            <a:r>
              <a:rPr lang="en-US" sz="3600" b="1" dirty="0"/>
              <a:t>Inter-municipal cooperation</a:t>
            </a:r>
          </a:p>
          <a:p>
            <a:r>
              <a:rPr lang="en-US" sz="4400" b="1" dirty="0"/>
              <a:t>Develop novel management techniques</a:t>
            </a:r>
          </a:p>
          <a:p>
            <a:pPr lvl="1"/>
            <a:r>
              <a:rPr lang="en-US" sz="3600" b="1" dirty="0"/>
              <a:t>Pesticide treatments</a:t>
            </a:r>
          </a:p>
          <a:p>
            <a:pPr lvl="1"/>
            <a:r>
              <a:rPr lang="en-US" sz="3600" b="1" dirty="0"/>
              <a:t>Wood utilization</a:t>
            </a:r>
          </a:p>
        </p:txBody>
      </p:sp>
    </p:spTree>
    <p:extLst>
      <p:ext uri="{BB962C8B-B14F-4D97-AF65-F5344CB8AC3E}">
        <p14:creationId xmlns:p14="http://schemas.microsoft.com/office/powerpoint/2010/main" val="32421543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Management Options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534400" cy="5029200"/>
          </a:xfrm>
        </p:spPr>
        <p:txBody>
          <a:bodyPr>
            <a:normAutofit fontScale="92500" lnSpcReduction="10000"/>
          </a:bodyPr>
          <a:lstStyle/>
          <a:p>
            <a:endParaRPr lang="en-US" sz="900" b="1" dirty="0"/>
          </a:p>
          <a:p>
            <a:r>
              <a:rPr lang="en-US" b="1" dirty="0"/>
              <a:t>Do nothing</a:t>
            </a:r>
          </a:p>
          <a:p>
            <a:pPr lvl="2"/>
            <a:r>
              <a:rPr lang="en-US" dirty="0"/>
              <a:t>Liability issues</a:t>
            </a:r>
          </a:p>
          <a:p>
            <a:r>
              <a:rPr lang="en-US" b="1" dirty="0"/>
              <a:t>Remove all ash before they become infested</a:t>
            </a:r>
          </a:p>
          <a:p>
            <a:pPr lvl="2"/>
            <a:r>
              <a:rPr lang="en-US" dirty="0"/>
              <a:t>Loss of valuable canopy</a:t>
            </a:r>
          </a:p>
          <a:p>
            <a:r>
              <a:rPr lang="en-US" b="1" dirty="0"/>
              <a:t>Remove ash as they become infested</a:t>
            </a:r>
          </a:p>
          <a:p>
            <a:pPr lvl="2"/>
            <a:r>
              <a:rPr lang="en-US" dirty="0"/>
              <a:t>Expensive reactive management – potential exposure to liability</a:t>
            </a:r>
          </a:p>
          <a:p>
            <a:pPr lvl="2"/>
            <a:r>
              <a:rPr lang="en-US" dirty="0"/>
              <a:t>REMEMBER THE DEATH CURVE!!! </a:t>
            </a:r>
          </a:p>
          <a:p>
            <a:r>
              <a:rPr lang="en-US" b="1" dirty="0"/>
              <a:t>Treat with insecticides</a:t>
            </a:r>
          </a:p>
          <a:p>
            <a:pPr lvl="2"/>
            <a:r>
              <a:rPr lang="en-US" dirty="0"/>
              <a:t>Retain canopy</a:t>
            </a:r>
          </a:p>
          <a:p>
            <a:pPr lvl="2"/>
            <a:r>
              <a:rPr lang="en-US" dirty="0"/>
              <a:t>Many management options available with more time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7665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Systemic Insecticides for EAB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686800" cy="5410200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/>
              <a:t>Imidacloprid (Merit, </a:t>
            </a:r>
            <a:r>
              <a:rPr lang="en-US" b="1" dirty="0" err="1"/>
              <a:t>Xytect</a:t>
            </a:r>
            <a:r>
              <a:rPr lang="en-US" b="1" dirty="0"/>
              <a:t>, and others)</a:t>
            </a:r>
          </a:p>
          <a:p>
            <a:pPr lvl="2"/>
            <a:r>
              <a:rPr lang="en-US" dirty="0"/>
              <a:t>Must be used annually</a:t>
            </a:r>
          </a:p>
          <a:p>
            <a:pPr lvl="2"/>
            <a:r>
              <a:rPr lang="en-US" dirty="0"/>
              <a:t>Spring and Fall applications effective</a:t>
            </a:r>
          </a:p>
          <a:p>
            <a:pPr lvl="3"/>
            <a:r>
              <a:rPr lang="en-US" dirty="0"/>
              <a:t>Fall application needs 2x formulation</a:t>
            </a:r>
          </a:p>
          <a:p>
            <a:r>
              <a:rPr lang="en-US" b="1" dirty="0"/>
              <a:t>Dinotefuran (Safari)</a:t>
            </a:r>
          </a:p>
          <a:p>
            <a:pPr lvl="2"/>
            <a:r>
              <a:rPr lang="en-US" dirty="0"/>
              <a:t>Must be used annually </a:t>
            </a:r>
          </a:p>
          <a:p>
            <a:pPr lvl="2"/>
            <a:r>
              <a:rPr lang="en-US" dirty="0"/>
              <a:t>Spring and early Summer application only</a:t>
            </a:r>
          </a:p>
          <a:p>
            <a:pPr lvl="3"/>
            <a:r>
              <a:rPr lang="en-US" dirty="0"/>
              <a:t>Efficacy falls off with later instar larvae</a:t>
            </a:r>
          </a:p>
          <a:p>
            <a:pPr lvl="2"/>
            <a:r>
              <a:rPr lang="en-US" dirty="0"/>
              <a:t>Rapid uptake with basal bark application, no soil application in NYS.</a:t>
            </a:r>
          </a:p>
          <a:p>
            <a:pPr lvl="3"/>
            <a:r>
              <a:rPr lang="en-US" dirty="0"/>
              <a:t>No need to use surfactant</a:t>
            </a:r>
          </a:p>
          <a:p>
            <a:r>
              <a:rPr lang="en-US" b="1" dirty="0"/>
              <a:t>Emamectin benzoate (Tree-</a:t>
            </a:r>
            <a:r>
              <a:rPr lang="en-US" b="1" dirty="0" err="1"/>
              <a:t>äge</a:t>
            </a:r>
            <a:r>
              <a:rPr lang="en-US" b="1" dirty="0"/>
              <a:t>)</a:t>
            </a:r>
          </a:p>
          <a:p>
            <a:pPr lvl="2"/>
            <a:r>
              <a:rPr lang="en-US" dirty="0"/>
              <a:t>Spring and Fall application</a:t>
            </a:r>
          </a:p>
          <a:p>
            <a:pPr lvl="2"/>
            <a:r>
              <a:rPr lang="en-US" dirty="0"/>
              <a:t>Most effective product under highest pest pressure</a:t>
            </a:r>
          </a:p>
          <a:p>
            <a:pPr lvl="2"/>
            <a:r>
              <a:rPr lang="en-US" dirty="0"/>
              <a:t>Recent unpublished research has demonstrated that in younger trees (&lt;18 in. DBH) it is effective for up to 3 years at 0.4g </a:t>
            </a:r>
            <a:r>
              <a:rPr lang="en-US" dirty="0" err="1"/>
              <a:t>ai</a:t>
            </a:r>
            <a:r>
              <a:rPr lang="en-US" dirty="0"/>
              <a:t>/in. DBH. </a:t>
            </a:r>
          </a:p>
        </p:txBody>
      </p:sp>
    </p:spTree>
    <p:extLst>
      <p:ext uri="{BB962C8B-B14F-4D97-AF65-F5344CB8AC3E}">
        <p14:creationId xmlns:p14="http://schemas.microsoft.com/office/powerpoint/2010/main" val="38322993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"/>
            <a:ext cx="7772400" cy="1470025"/>
          </a:xfrm>
        </p:spPr>
        <p:txBody>
          <a:bodyPr>
            <a:normAutofit/>
          </a:bodyPr>
          <a:lstStyle/>
          <a:p>
            <a:r>
              <a:rPr lang="en-US" sz="2000" dirty="0"/>
              <a:t> Trends in  Three Product Delivery Systems Used to Manage EAB in North America 2004-2013 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614561292"/>
              </p:ext>
            </p:extLst>
          </p:nvPr>
        </p:nvGraphicFramePr>
        <p:xfrm>
          <a:off x="0" y="12954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5870" y="6077634"/>
            <a:ext cx="90377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Data from urban and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peri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-urban sample sites in north America based on annual end of season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assessments:      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Anand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B.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Persad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 The Davey Institute , Kent OH 2013 (n = 40 sites 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2" descr="WPAFB Syngenra (17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5228" y="3048000"/>
            <a:ext cx="2965750" cy="19716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882" y="1079019"/>
            <a:ext cx="2914442" cy="1939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452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2133600" y="76200"/>
            <a:ext cx="533400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FF00"/>
                </a:solidFill>
              </a:rPr>
              <a:t>Imidacloprid Soil Drenches  </a:t>
            </a:r>
            <a:r>
              <a:rPr lang="en-US" sz="2800" dirty="0">
                <a:solidFill>
                  <a:srgbClr val="FFFF00"/>
                </a:solidFill>
              </a:rPr>
              <a:t>(16-23 inch DBH)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87700"/>
            <a:ext cx="8001000" cy="5363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6182380"/>
            <a:ext cx="59170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</a:rPr>
              <a:t>Dan Herms, Ohio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40647388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066800" y="76200"/>
            <a:ext cx="7086600" cy="10772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FF00"/>
                </a:solidFill>
              </a:rPr>
              <a:t>Tree-</a:t>
            </a:r>
            <a:r>
              <a:rPr lang="en-US" sz="3200" dirty="0" err="1">
                <a:solidFill>
                  <a:srgbClr val="FFFF00"/>
                </a:solidFill>
                <a:cs typeface="Arial" charset="0"/>
              </a:rPr>
              <a:t>ä</a:t>
            </a:r>
            <a:r>
              <a:rPr lang="en-US" sz="3200" dirty="0" err="1">
                <a:solidFill>
                  <a:srgbClr val="FFFF00"/>
                </a:solidFill>
              </a:rPr>
              <a:t>ge</a:t>
            </a:r>
            <a:r>
              <a:rPr lang="en-US" sz="3200" dirty="0">
                <a:solidFill>
                  <a:srgbClr val="FFFF00"/>
                </a:solidFill>
              </a:rPr>
              <a:t> rate study: 2 </a:t>
            </a:r>
            <a:r>
              <a:rPr lang="en-US" sz="3200" dirty="0" err="1">
                <a:solidFill>
                  <a:srgbClr val="FFFF00"/>
                </a:solidFill>
              </a:rPr>
              <a:t>yrs</a:t>
            </a:r>
            <a:r>
              <a:rPr lang="en-US" sz="3200" dirty="0">
                <a:solidFill>
                  <a:srgbClr val="FFFF00"/>
                </a:solidFill>
              </a:rPr>
              <a:t> control even at low rate </a:t>
            </a:r>
            <a:r>
              <a:rPr lang="en-US" sz="2800" dirty="0">
                <a:solidFill>
                  <a:srgbClr val="FFFF00"/>
                </a:solidFill>
              </a:rPr>
              <a:t>(20-25 inch DBH)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40485"/>
            <a:ext cx="7924800" cy="5312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6182380"/>
            <a:ext cx="59170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</a:rPr>
              <a:t>Dan Herms, Ohio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4577339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404774" y="761753"/>
            <a:ext cx="5482599" cy="2591047"/>
            <a:chOff x="1344" y="2400"/>
            <a:chExt cx="3504" cy="1847"/>
          </a:xfrm>
        </p:grpSpPr>
        <p:sp>
          <p:nvSpPr>
            <p:cNvPr id="1000451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44" y="2400"/>
              <a:ext cx="3504" cy="1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52" name="Rectangle 4"/>
            <p:cNvSpPr>
              <a:spLocks noChangeArrowheads="1"/>
            </p:cNvSpPr>
            <p:nvPr/>
          </p:nvSpPr>
          <p:spPr bwMode="auto">
            <a:xfrm>
              <a:off x="1344" y="2427"/>
              <a:ext cx="3495" cy="1820"/>
            </a:xfrm>
            <a:prstGeom prst="rect">
              <a:avLst/>
            </a:prstGeom>
            <a:solidFill>
              <a:srgbClr val="FFFFFF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53" name="Rectangle 5"/>
            <p:cNvSpPr>
              <a:spLocks noChangeArrowheads="1"/>
            </p:cNvSpPr>
            <p:nvPr/>
          </p:nvSpPr>
          <p:spPr bwMode="auto">
            <a:xfrm>
              <a:off x="1770" y="2743"/>
              <a:ext cx="2991" cy="110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54" name="Line 6"/>
            <p:cNvSpPr>
              <a:spLocks noChangeShapeType="1"/>
            </p:cNvSpPr>
            <p:nvPr/>
          </p:nvSpPr>
          <p:spPr bwMode="auto">
            <a:xfrm>
              <a:off x="1770" y="3659"/>
              <a:ext cx="299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55" name="Line 7"/>
            <p:cNvSpPr>
              <a:spLocks noChangeShapeType="1"/>
            </p:cNvSpPr>
            <p:nvPr/>
          </p:nvSpPr>
          <p:spPr bwMode="auto">
            <a:xfrm>
              <a:off x="1770" y="3479"/>
              <a:ext cx="299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56" name="Line 8"/>
            <p:cNvSpPr>
              <a:spLocks noChangeShapeType="1"/>
            </p:cNvSpPr>
            <p:nvPr/>
          </p:nvSpPr>
          <p:spPr bwMode="auto">
            <a:xfrm>
              <a:off x="1770" y="3294"/>
              <a:ext cx="299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57" name="Line 9"/>
            <p:cNvSpPr>
              <a:spLocks noChangeShapeType="1"/>
            </p:cNvSpPr>
            <p:nvPr/>
          </p:nvSpPr>
          <p:spPr bwMode="auto">
            <a:xfrm>
              <a:off x="1770" y="3108"/>
              <a:ext cx="299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58" name="Line 10"/>
            <p:cNvSpPr>
              <a:spLocks noChangeShapeType="1"/>
            </p:cNvSpPr>
            <p:nvPr/>
          </p:nvSpPr>
          <p:spPr bwMode="auto">
            <a:xfrm>
              <a:off x="1770" y="2929"/>
              <a:ext cx="299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59" name="Line 11"/>
            <p:cNvSpPr>
              <a:spLocks noChangeShapeType="1"/>
            </p:cNvSpPr>
            <p:nvPr/>
          </p:nvSpPr>
          <p:spPr bwMode="auto">
            <a:xfrm>
              <a:off x="1770" y="2743"/>
              <a:ext cx="299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60" name="Rectangle 12"/>
            <p:cNvSpPr>
              <a:spLocks noChangeArrowheads="1"/>
            </p:cNvSpPr>
            <p:nvPr/>
          </p:nvSpPr>
          <p:spPr bwMode="auto">
            <a:xfrm>
              <a:off x="1770" y="2743"/>
              <a:ext cx="2991" cy="1101"/>
            </a:xfrm>
            <a:prstGeom prst="rect">
              <a:avLst/>
            </a:prstGeom>
            <a:noFill/>
            <a:ln w="7938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61" name="Rectangle 13"/>
            <p:cNvSpPr>
              <a:spLocks noChangeArrowheads="1"/>
            </p:cNvSpPr>
            <p:nvPr/>
          </p:nvSpPr>
          <p:spPr bwMode="auto">
            <a:xfrm>
              <a:off x="1895" y="3032"/>
              <a:ext cx="169" cy="812"/>
            </a:xfrm>
            <a:prstGeom prst="rect">
              <a:avLst/>
            </a:prstGeom>
            <a:solidFill>
              <a:srgbClr val="9933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62" name="Rectangle 14"/>
            <p:cNvSpPr>
              <a:spLocks noChangeArrowheads="1"/>
            </p:cNvSpPr>
            <p:nvPr/>
          </p:nvSpPr>
          <p:spPr bwMode="auto">
            <a:xfrm>
              <a:off x="2321" y="3544"/>
              <a:ext cx="175" cy="300"/>
            </a:xfrm>
            <a:prstGeom prst="rect">
              <a:avLst/>
            </a:prstGeom>
            <a:solidFill>
              <a:srgbClr val="9933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63" name="Rectangle 15"/>
            <p:cNvSpPr>
              <a:spLocks noChangeArrowheads="1"/>
            </p:cNvSpPr>
            <p:nvPr/>
          </p:nvSpPr>
          <p:spPr bwMode="auto">
            <a:xfrm>
              <a:off x="2752" y="3588"/>
              <a:ext cx="169" cy="256"/>
            </a:xfrm>
            <a:prstGeom prst="rect">
              <a:avLst/>
            </a:prstGeom>
            <a:solidFill>
              <a:srgbClr val="9933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64" name="Rectangle 16"/>
            <p:cNvSpPr>
              <a:spLocks noChangeArrowheads="1"/>
            </p:cNvSpPr>
            <p:nvPr/>
          </p:nvSpPr>
          <p:spPr bwMode="auto">
            <a:xfrm>
              <a:off x="3178" y="3838"/>
              <a:ext cx="169" cy="6"/>
            </a:xfrm>
            <a:prstGeom prst="rect">
              <a:avLst/>
            </a:prstGeom>
            <a:solidFill>
              <a:srgbClr val="9933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65" name="Rectangle 17"/>
            <p:cNvSpPr>
              <a:spLocks noChangeArrowheads="1"/>
            </p:cNvSpPr>
            <p:nvPr/>
          </p:nvSpPr>
          <p:spPr bwMode="auto">
            <a:xfrm>
              <a:off x="3604" y="3495"/>
              <a:ext cx="169" cy="349"/>
            </a:xfrm>
            <a:prstGeom prst="rect">
              <a:avLst/>
            </a:prstGeom>
            <a:solidFill>
              <a:srgbClr val="9933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66" name="Rectangle 18"/>
            <p:cNvSpPr>
              <a:spLocks noChangeArrowheads="1"/>
            </p:cNvSpPr>
            <p:nvPr/>
          </p:nvSpPr>
          <p:spPr bwMode="auto">
            <a:xfrm>
              <a:off x="4029" y="3555"/>
              <a:ext cx="175" cy="289"/>
            </a:xfrm>
            <a:prstGeom prst="rect">
              <a:avLst/>
            </a:prstGeom>
            <a:solidFill>
              <a:srgbClr val="9933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67" name="Rectangle 19"/>
            <p:cNvSpPr>
              <a:spLocks noChangeArrowheads="1"/>
            </p:cNvSpPr>
            <p:nvPr/>
          </p:nvSpPr>
          <p:spPr bwMode="auto">
            <a:xfrm>
              <a:off x="4460" y="3261"/>
              <a:ext cx="170" cy="583"/>
            </a:xfrm>
            <a:prstGeom prst="rect">
              <a:avLst/>
            </a:prstGeom>
            <a:solidFill>
              <a:srgbClr val="9933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68" name="Line 20"/>
            <p:cNvSpPr>
              <a:spLocks noChangeShapeType="1"/>
            </p:cNvSpPr>
            <p:nvPr/>
          </p:nvSpPr>
          <p:spPr bwMode="auto">
            <a:xfrm flipV="1">
              <a:off x="1977" y="2901"/>
              <a:ext cx="1" cy="1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69" name="Line 21"/>
            <p:cNvSpPr>
              <a:spLocks noChangeShapeType="1"/>
            </p:cNvSpPr>
            <p:nvPr/>
          </p:nvSpPr>
          <p:spPr bwMode="auto">
            <a:xfrm>
              <a:off x="1961" y="2901"/>
              <a:ext cx="38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70" name="Line 22"/>
            <p:cNvSpPr>
              <a:spLocks noChangeShapeType="1"/>
            </p:cNvSpPr>
            <p:nvPr/>
          </p:nvSpPr>
          <p:spPr bwMode="auto">
            <a:xfrm flipV="1">
              <a:off x="2408" y="3397"/>
              <a:ext cx="1" cy="14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71" name="Line 23"/>
            <p:cNvSpPr>
              <a:spLocks noChangeShapeType="1"/>
            </p:cNvSpPr>
            <p:nvPr/>
          </p:nvSpPr>
          <p:spPr bwMode="auto">
            <a:xfrm>
              <a:off x="2392" y="3397"/>
              <a:ext cx="38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72" name="Line 24"/>
            <p:cNvSpPr>
              <a:spLocks noChangeShapeType="1"/>
            </p:cNvSpPr>
            <p:nvPr/>
          </p:nvSpPr>
          <p:spPr bwMode="auto">
            <a:xfrm flipV="1">
              <a:off x="2834" y="3517"/>
              <a:ext cx="1" cy="7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73" name="Line 25"/>
            <p:cNvSpPr>
              <a:spLocks noChangeShapeType="1"/>
            </p:cNvSpPr>
            <p:nvPr/>
          </p:nvSpPr>
          <p:spPr bwMode="auto">
            <a:xfrm>
              <a:off x="2818" y="3517"/>
              <a:ext cx="38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74" name="Line 26"/>
            <p:cNvSpPr>
              <a:spLocks noChangeShapeType="1"/>
            </p:cNvSpPr>
            <p:nvPr/>
          </p:nvSpPr>
          <p:spPr bwMode="auto">
            <a:xfrm>
              <a:off x="3260" y="3838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75" name="Line 27"/>
            <p:cNvSpPr>
              <a:spLocks noChangeShapeType="1"/>
            </p:cNvSpPr>
            <p:nvPr/>
          </p:nvSpPr>
          <p:spPr bwMode="auto">
            <a:xfrm>
              <a:off x="3243" y="3838"/>
              <a:ext cx="39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76" name="Line 28"/>
            <p:cNvSpPr>
              <a:spLocks noChangeShapeType="1"/>
            </p:cNvSpPr>
            <p:nvPr/>
          </p:nvSpPr>
          <p:spPr bwMode="auto">
            <a:xfrm flipV="1">
              <a:off x="3685" y="3441"/>
              <a:ext cx="1" cy="5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77" name="Line 29"/>
            <p:cNvSpPr>
              <a:spLocks noChangeShapeType="1"/>
            </p:cNvSpPr>
            <p:nvPr/>
          </p:nvSpPr>
          <p:spPr bwMode="auto">
            <a:xfrm>
              <a:off x="3669" y="3441"/>
              <a:ext cx="38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78" name="Line 30"/>
            <p:cNvSpPr>
              <a:spLocks noChangeShapeType="1"/>
            </p:cNvSpPr>
            <p:nvPr/>
          </p:nvSpPr>
          <p:spPr bwMode="auto">
            <a:xfrm flipV="1">
              <a:off x="4117" y="3446"/>
              <a:ext cx="1" cy="10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79" name="Line 31"/>
            <p:cNvSpPr>
              <a:spLocks noChangeShapeType="1"/>
            </p:cNvSpPr>
            <p:nvPr/>
          </p:nvSpPr>
          <p:spPr bwMode="auto">
            <a:xfrm>
              <a:off x="4100" y="3446"/>
              <a:ext cx="38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80" name="Line 32"/>
            <p:cNvSpPr>
              <a:spLocks noChangeShapeType="1"/>
            </p:cNvSpPr>
            <p:nvPr/>
          </p:nvSpPr>
          <p:spPr bwMode="auto">
            <a:xfrm flipV="1">
              <a:off x="4542" y="3152"/>
              <a:ext cx="1" cy="10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81" name="Line 33"/>
            <p:cNvSpPr>
              <a:spLocks noChangeShapeType="1"/>
            </p:cNvSpPr>
            <p:nvPr/>
          </p:nvSpPr>
          <p:spPr bwMode="auto">
            <a:xfrm>
              <a:off x="4526" y="3152"/>
              <a:ext cx="38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82" name="Line 34"/>
            <p:cNvSpPr>
              <a:spLocks noChangeShapeType="1"/>
            </p:cNvSpPr>
            <p:nvPr/>
          </p:nvSpPr>
          <p:spPr bwMode="auto">
            <a:xfrm>
              <a:off x="1770" y="2743"/>
              <a:ext cx="1" cy="110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83" name="Line 35"/>
            <p:cNvSpPr>
              <a:spLocks noChangeShapeType="1"/>
            </p:cNvSpPr>
            <p:nvPr/>
          </p:nvSpPr>
          <p:spPr bwMode="auto">
            <a:xfrm>
              <a:off x="1742" y="3844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84" name="Line 36"/>
            <p:cNvSpPr>
              <a:spLocks noChangeShapeType="1"/>
            </p:cNvSpPr>
            <p:nvPr/>
          </p:nvSpPr>
          <p:spPr bwMode="auto">
            <a:xfrm>
              <a:off x="1742" y="3659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85" name="Line 37"/>
            <p:cNvSpPr>
              <a:spLocks noChangeShapeType="1"/>
            </p:cNvSpPr>
            <p:nvPr/>
          </p:nvSpPr>
          <p:spPr bwMode="auto">
            <a:xfrm>
              <a:off x="1742" y="3479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86" name="Line 38"/>
            <p:cNvSpPr>
              <a:spLocks noChangeShapeType="1"/>
            </p:cNvSpPr>
            <p:nvPr/>
          </p:nvSpPr>
          <p:spPr bwMode="auto">
            <a:xfrm>
              <a:off x="1742" y="3294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87" name="Line 39"/>
            <p:cNvSpPr>
              <a:spLocks noChangeShapeType="1"/>
            </p:cNvSpPr>
            <p:nvPr/>
          </p:nvSpPr>
          <p:spPr bwMode="auto">
            <a:xfrm>
              <a:off x="1742" y="3108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88" name="Line 40"/>
            <p:cNvSpPr>
              <a:spLocks noChangeShapeType="1"/>
            </p:cNvSpPr>
            <p:nvPr/>
          </p:nvSpPr>
          <p:spPr bwMode="auto">
            <a:xfrm>
              <a:off x="1742" y="2929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89" name="Line 41"/>
            <p:cNvSpPr>
              <a:spLocks noChangeShapeType="1"/>
            </p:cNvSpPr>
            <p:nvPr/>
          </p:nvSpPr>
          <p:spPr bwMode="auto">
            <a:xfrm>
              <a:off x="1742" y="2743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90" name="Line 42"/>
            <p:cNvSpPr>
              <a:spLocks noChangeShapeType="1"/>
            </p:cNvSpPr>
            <p:nvPr/>
          </p:nvSpPr>
          <p:spPr bwMode="auto">
            <a:xfrm>
              <a:off x="1770" y="3844"/>
              <a:ext cx="299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91" name="Line 43"/>
            <p:cNvSpPr>
              <a:spLocks noChangeShapeType="1"/>
            </p:cNvSpPr>
            <p:nvPr/>
          </p:nvSpPr>
          <p:spPr bwMode="auto">
            <a:xfrm flipV="1">
              <a:off x="1770" y="3844"/>
              <a:ext cx="1" cy="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92" name="Line 44"/>
            <p:cNvSpPr>
              <a:spLocks noChangeShapeType="1"/>
            </p:cNvSpPr>
            <p:nvPr/>
          </p:nvSpPr>
          <p:spPr bwMode="auto">
            <a:xfrm flipV="1">
              <a:off x="2195" y="3844"/>
              <a:ext cx="1" cy="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93" name="Line 45"/>
            <p:cNvSpPr>
              <a:spLocks noChangeShapeType="1"/>
            </p:cNvSpPr>
            <p:nvPr/>
          </p:nvSpPr>
          <p:spPr bwMode="auto">
            <a:xfrm flipV="1">
              <a:off x="2627" y="3844"/>
              <a:ext cx="1" cy="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94" name="Line 46"/>
            <p:cNvSpPr>
              <a:spLocks noChangeShapeType="1"/>
            </p:cNvSpPr>
            <p:nvPr/>
          </p:nvSpPr>
          <p:spPr bwMode="auto">
            <a:xfrm flipV="1">
              <a:off x="3052" y="3844"/>
              <a:ext cx="1" cy="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95" name="Line 47"/>
            <p:cNvSpPr>
              <a:spLocks noChangeShapeType="1"/>
            </p:cNvSpPr>
            <p:nvPr/>
          </p:nvSpPr>
          <p:spPr bwMode="auto">
            <a:xfrm flipV="1">
              <a:off x="3478" y="3844"/>
              <a:ext cx="1" cy="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96" name="Line 48"/>
            <p:cNvSpPr>
              <a:spLocks noChangeShapeType="1"/>
            </p:cNvSpPr>
            <p:nvPr/>
          </p:nvSpPr>
          <p:spPr bwMode="auto">
            <a:xfrm flipV="1">
              <a:off x="3904" y="3844"/>
              <a:ext cx="1" cy="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97" name="Line 49"/>
            <p:cNvSpPr>
              <a:spLocks noChangeShapeType="1"/>
            </p:cNvSpPr>
            <p:nvPr/>
          </p:nvSpPr>
          <p:spPr bwMode="auto">
            <a:xfrm flipV="1">
              <a:off x="4335" y="3844"/>
              <a:ext cx="1" cy="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98" name="Line 50"/>
            <p:cNvSpPr>
              <a:spLocks noChangeShapeType="1"/>
            </p:cNvSpPr>
            <p:nvPr/>
          </p:nvSpPr>
          <p:spPr bwMode="auto">
            <a:xfrm flipV="1">
              <a:off x="4761" y="3844"/>
              <a:ext cx="1" cy="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499" name="Rectangle 51"/>
            <p:cNvSpPr>
              <a:spLocks noChangeArrowheads="1"/>
            </p:cNvSpPr>
            <p:nvPr/>
          </p:nvSpPr>
          <p:spPr bwMode="auto">
            <a:xfrm>
              <a:off x="2644" y="2487"/>
              <a:ext cx="949" cy="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300" b="1">
                  <a:solidFill>
                    <a:srgbClr val="800000"/>
                  </a:solidFill>
                </a:rPr>
                <a:t>Trees treated in 2007 &amp; 2008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000500" name="Rectangle 52"/>
            <p:cNvSpPr>
              <a:spLocks noChangeArrowheads="1"/>
            </p:cNvSpPr>
            <p:nvPr/>
          </p:nvSpPr>
          <p:spPr bwMode="auto">
            <a:xfrm>
              <a:off x="1677" y="3795"/>
              <a:ext cx="33" cy="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100">
                  <a:solidFill>
                    <a:srgbClr val="000000"/>
                  </a:solidFill>
                </a:rPr>
                <a:t>0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000501" name="Rectangle 53"/>
            <p:cNvSpPr>
              <a:spLocks noChangeArrowheads="1"/>
            </p:cNvSpPr>
            <p:nvPr/>
          </p:nvSpPr>
          <p:spPr bwMode="auto">
            <a:xfrm>
              <a:off x="1635" y="3610"/>
              <a:ext cx="66" cy="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100">
                  <a:solidFill>
                    <a:srgbClr val="000000"/>
                  </a:solidFill>
                </a:rPr>
                <a:t>20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000502" name="Rectangle 54"/>
            <p:cNvSpPr>
              <a:spLocks noChangeArrowheads="1"/>
            </p:cNvSpPr>
            <p:nvPr/>
          </p:nvSpPr>
          <p:spPr bwMode="auto">
            <a:xfrm>
              <a:off x="1635" y="3430"/>
              <a:ext cx="66" cy="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100">
                  <a:solidFill>
                    <a:srgbClr val="000000"/>
                  </a:solidFill>
                </a:rPr>
                <a:t>40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000503" name="Rectangle 55"/>
            <p:cNvSpPr>
              <a:spLocks noChangeArrowheads="1"/>
            </p:cNvSpPr>
            <p:nvPr/>
          </p:nvSpPr>
          <p:spPr bwMode="auto">
            <a:xfrm>
              <a:off x="1635" y="3244"/>
              <a:ext cx="66" cy="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100">
                  <a:solidFill>
                    <a:srgbClr val="000000"/>
                  </a:solidFill>
                </a:rPr>
                <a:t>60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000504" name="Rectangle 56"/>
            <p:cNvSpPr>
              <a:spLocks noChangeArrowheads="1"/>
            </p:cNvSpPr>
            <p:nvPr/>
          </p:nvSpPr>
          <p:spPr bwMode="auto">
            <a:xfrm>
              <a:off x="1635" y="3059"/>
              <a:ext cx="66" cy="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100">
                  <a:solidFill>
                    <a:srgbClr val="000000"/>
                  </a:solidFill>
                </a:rPr>
                <a:t>80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000505" name="Rectangle 57"/>
            <p:cNvSpPr>
              <a:spLocks noChangeArrowheads="1"/>
            </p:cNvSpPr>
            <p:nvPr/>
          </p:nvSpPr>
          <p:spPr bwMode="auto">
            <a:xfrm>
              <a:off x="1593" y="2879"/>
              <a:ext cx="100" cy="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100">
                  <a:solidFill>
                    <a:srgbClr val="000000"/>
                  </a:solidFill>
                </a:rPr>
                <a:t>100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000506" name="Rectangle 58"/>
            <p:cNvSpPr>
              <a:spLocks noChangeArrowheads="1"/>
            </p:cNvSpPr>
            <p:nvPr/>
          </p:nvSpPr>
          <p:spPr bwMode="auto">
            <a:xfrm>
              <a:off x="1593" y="2694"/>
              <a:ext cx="100" cy="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100">
                  <a:solidFill>
                    <a:srgbClr val="000000"/>
                  </a:solidFill>
                </a:rPr>
                <a:t>120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000507" name="Rectangle 59"/>
            <p:cNvSpPr>
              <a:spLocks noChangeArrowheads="1"/>
            </p:cNvSpPr>
            <p:nvPr/>
          </p:nvSpPr>
          <p:spPr bwMode="auto">
            <a:xfrm>
              <a:off x="1958" y="3931"/>
              <a:ext cx="112" cy="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993300"/>
                  </a:solidFill>
                </a:rPr>
                <a:t>Ctrl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  <p:sp>
          <p:nvSpPr>
            <p:cNvPr id="1000508" name="Rectangle 60"/>
            <p:cNvSpPr>
              <a:spLocks noChangeArrowheads="1"/>
            </p:cNvSpPr>
            <p:nvPr/>
          </p:nvSpPr>
          <p:spPr bwMode="auto">
            <a:xfrm>
              <a:off x="2371" y="3931"/>
              <a:ext cx="145" cy="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1">
                  <a:solidFill>
                    <a:srgbClr val="993300"/>
                  </a:solidFill>
                </a:rPr>
                <a:t>Dino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000509" name="Rectangle 61"/>
            <p:cNvSpPr>
              <a:spLocks noChangeArrowheads="1"/>
            </p:cNvSpPr>
            <p:nvPr/>
          </p:nvSpPr>
          <p:spPr bwMode="auto">
            <a:xfrm>
              <a:off x="2754" y="3931"/>
              <a:ext cx="256" cy="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1">
                  <a:solidFill>
                    <a:srgbClr val="993300"/>
                  </a:solidFill>
                </a:rPr>
                <a:t>Dino-PB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000510" name="Rectangle 62"/>
            <p:cNvSpPr>
              <a:spLocks noChangeArrowheads="1"/>
            </p:cNvSpPr>
            <p:nvPr/>
          </p:nvSpPr>
          <p:spPr bwMode="auto">
            <a:xfrm>
              <a:off x="3192" y="3931"/>
              <a:ext cx="241" cy="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1">
                  <a:solidFill>
                    <a:srgbClr val="993300"/>
                  </a:solidFill>
                </a:rPr>
                <a:t>Em Ben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000511" name="Rectangle 63"/>
            <p:cNvSpPr>
              <a:spLocks noChangeArrowheads="1"/>
            </p:cNvSpPr>
            <p:nvPr/>
          </p:nvSpPr>
          <p:spPr bwMode="auto">
            <a:xfrm>
              <a:off x="3664" y="3931"/>
              <a:ext cx="134" cy="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1">
                  <a:solidFill>
                    <a:srgbClr val="993300"/>
                  </a:solidFill>
                </a:rPr>
                <a:t>Imid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000512" name="Rectangle 64"/>
            <p:cNvSpPr>
              <a:spLocks noChangeArrowheads="1"/>
            </p:cNvSpPr>
            <p:nvPr/>
          </p:nvSpPr>
          <p:spPr bwMode="auto">
            <a:xfrm>
              <a:off x="4048" y="3931"/>
              <a:ext cx="246" cy="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1">
                  <a:solidFill>
                    <a:srgbClr val="993300"/>
                  </a:solidFill>
                </a:rPr>
                <a:t>Imid-PB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000513" name="Rectangle 65"/>
            <p:cNvSpPr>
              <a:spLocks noChangeArrowheads="1"/>
            </p:cNvSpPr>
            <p:nvPr/>
          </p:nvSpPr>
          <p:spPr bwMode="auto">
            <a:xfrm>
              <a:off x="4458" y="3931"/>
              <a:ext cx="285" cy="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1">
                  <a:solidFill>
                    <a:srgbClr val="993300"/>
                  </a:solidFill>
                </a:rPr>
                <a:t>Maug-imi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000514" name="Rectangle 66"/>
            <p:cNvSpPr>
              <a:spLocks noChangeArrowheads="1"/>
            </p:cNvSpPr>
            <p:nvPr/>
          </p:nvSpPr>
          <p:spPr bwMode="auto">
            <a:xfrm rot="16200000">
              <a:off x="1170" y="3236"/>
              <a:ext cx="531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100" b="1">
                  <a:solidFill>
                    <a:srgbClr val="993300"/>
                  </a:solidFill>
                </a:rPr>
                <a:t> EAB larvae per m2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000515" name="Rectangle 67"/>
            <p:cNvSpPr>
              <a:spLocks noChangeArrowheads="1"/>
            </p:cNvSpPr>
            <p:nvPr/>
          </p:nvSpPr>
          <p:spPr bwMode="auto">
            <a:xfrm>
              <a:off x="1371" y="2427"/>
              <a:ext cx="3444" cy="169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516" name="Rectangle 68"/>
            <p:cNvSpPr>
              <a:spLocks noChangeArrowheads="1"/>
            </p:cNvSpPr>
            <p:nvPr/>
          </p:nvSpPr>
          <p:spPr bwMode="auto">
            <a:xfrm>
              <a:off x="1975" y="2771"/>
              <a:ext cx="35" cy="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300" b="1">
                  <a:solidFill>
                    <a:srgbClr val="993300"/>
                  </a:solidFill>
                  <a:latin typeface="Times New Roman" pitchFamily="18" charset="0"/>
                </a:rPr>
                <a:t>a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000517" name="Rectangle 69"/>
            <p:cNvSpPr>
              <a:spLocks noChangeArrowheads="1"/>
            </p:cNvSpPr>
            <p:nvPr/>
          </p:nvSpPr>
          <p:spPr bwMode="auto">
            <a:xfrm>
              <a:off x="4520" y="2999"/>
              <a:ext cx="75" cy="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300" b="1">
                  <a:solidFill>
                    <a:srgbClr val="993300"/>
                  </a:solidFill>
                  <a:latin typeface="Times New Roman" pitchFamily="18" charset="0"/>
                </a:rPr>
                <a:t>ab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000518" name="Rectangle 70"/>
            <p:cNvSpPr>
              <a:spLocks noChangeArrowheads="1"/>
            </p:cNvSpPr>
            <p:nvPr/>
          </p:nvSpPr>
          <p:spPr bwMode="auto">
            <a:xfrm>
              <a:off x="3667" y="3310"/>
              <a:ext cx="106" cy="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300" b="1" dirty="0" err="1">
                  <a:solidFill>
                    <a:srgbClr val="993300"/>
                  </a:solidFill>
                  <a:latin typeface="Times New Roman" pitchFamily="18" charset="0"/>
                </a:rPr>
                <a:t>abc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  <p:sp>
          <p:nvSpPr>
            <p:cNvPr id="1000519" name="Rectangle 71"/>
            <p:cNvSpPr>
              <a:spLocks noChangeArrowheads="1"/>
            </p:cNvSpPr>
            <p:nvPr/>
          </p:nvSpPr>
          <p:spPr bwMode="auto">
            <a:xfrm>
              <a:off x="2352" y="3239"/>
              <a:ext cx="105" cy="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300" b="1">
                  <a:solidFill>
                    <a:srgbClr val="993300"/>
                  </a:solidFill>
                  <a:latin typeface="Times New Roman" pitchFamily="18" charset="0"/>
                </a:rPr>
                <a:t>abc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000520" name="Rectangle 72"/>
            <p:cNvSpPr>
              <a:spLocks noChangeArrowheads="1"/>
            </p:cNvSpPr>
            <p:nvPr/>
          </p:nvSpPr>
          <p:spPr bwMode="auto">
            <a:xfrm>
              <a:off x="4096" y="3332"/>
              <a:ext cx="70" cy="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300" b="1">
                  <a:solidFill>
                    <a:srgbClr val="993300"/>
                  </a:solidFill>
                  <a:latin typeface="Times New Roman" pitchFamily="18" charset="0"/>
                </a:rPr>
                <a:t>bc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000521" name="Rectangle 73"/>
            <p:cNvSpPr>
              <a:spLocks noChangeArrowheads="1"/>
            </p:cNvSpPr>
            <p:nvPr/>
          </p:nvSpPr>
          <p:spPr bwMode="auto">
            <a:xfrm>
              <a:off x="2828" y="3359"/>
              <a:ext cx="70" cy="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300" b="1">
                  <a:solidFill>
                    <a:srgbClr val="993300"/>
                  </a:solidFill>
                  <a:latin typeface="Times New Roman" pitchFamily="18" charset="0"/>
                </a:rPr>
                <a:t>bc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000522" name="Rectangle 74"/>
            <p:cNvSpPr>
              <a:spLocks noChangeArrowheads="1"/>
            </p:cNvSpPr>
            <p:nvPr/>
          </p:nvSpPr>
          <p:spPr bwMode="auto">
            <a:xfrm>
              <a:off x="3216" y="3506"/>
              <a:ext cx="124" cy="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sz="1600" b="1">
                  <a:solidFill>
                    <a:srgbClr val="993300"/>
                  </a:solidFill>
                </a:rPr>
                <a:t>c</a:t>
              </a:r>
              <a:endParaRPr lang="en-US" sz="1600" b="1">
                <a:solidFill>
                  <a:srgbClr val="000000"/>
                </a:solidFill>
              </a:endParaRPr>
            </a:p>
          </p:txBody>
        </p:sp>
      </p:grpSp>
      <p:sp>
        <p:nvSpPr>
          <p:cNvPr id="1000523" name="Text Box 75"/>
          <p:cNvSpPr txBox="1">
            <a:spLocks noChangeArrowheads="1"/>
          </p:cNvSpPr>
          <p:nvPr/>
        </p:nvSpPr>
        <p:spPr bwMode="auto">
          <a:xfrm>
            <a:off x="1143000" y="6126163"/>
            <a:ext cx="42868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Deb McCullough, MSU</a:t>
            </a:r>
          </a:p>
        </p:txBody>
      </p:sp>
      <p:pic>
        <p:nvPicPr>
          <p:cNvPr id="1000524" name="Picture 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292" y="5791200"/>
            <a:ext cx="838675" cy="838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438388"/>
            <a:ext cx="5562600" cy="265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0" y="76200"/>
            <a:ext cx="5549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One vs Two Years of Control</a:t>
            </a:r>
          </a:p>
        </p:txBody>
      </p:sp>
    </p:spTree>
    <p:extLst>
      <p:ext uri="{BB962C8B-B14F-4D97-AF65-F5344CB8AC3E}">
        <p14:creationId xmlns:p14="http://schemas.microsoft.com/office/powerpoint/2010/main" val="4277878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914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50800" dist="50800" dir="5400000" algn="ctr" rotWithShape="0">
                    <a:srgbClr val="FFFF00">
                      <a:alpha val="50000"/>
                    </a:srgbClr>
                  </a:outerShdw>
                </a:effectLst>
              </a:rPr>
              <a:t>Visual Signs &amp; Symptoms</a:t>
            </a:r>
            <a:endParaRPr lang="en-US" dirty="0">
              <a:effectLst>
                <a:outerShdw blurRad="50800" dist="50800" dir="5400000" algn="ctr" rotWithShape="0">
                  <a:srgbClr val="FFFF00">
                    <a:alpha val="50000"/>
                  </a:srgbClr>
                </a:outerShdw>
              </a:effectLst>
            </a:endParaRPr>
          </a:p>
        </p:txBody>
      </p:sp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0" y="967800"/>
            <a:ext cx="91440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latin typeface="+mn-lt"/>
              </a:rPr>
              <a:t>  </a:t>
            </a:r>
            <a:r>
              <a:rPr lang="en-US" sz="3600" b="1" dirty="0">
                <a:latin typeface="+mn-lt"/>
              </a:rPr>
              <a:t>Varies with Pest Pressure</a:t>
            </a:r>
          </a:p>
          <a:p>
            <a:pPr>
              <a:defRPr/>
            </a:pPr>
            <a:endParaRPr lang="en-US" sz="800" b="1" dirty="0">
              <a:latin typeface="+mn-lt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en-US" sz="2800" b="1" dirty="0">
                <a:latin typeface="+mn-lt"/>
              </a:rPr>
              <a:t> </a:t>
            </a:r>
            <a:r>
              <a:rPr lang="en-US" sz="2800" b="1" u="sng" dirty="0">
                <a:latin typeface="+mn-lt"/>
              </a:rPr>
              <a:t>Tier I</a:t>
            </a:r>
            <a:r>
              <a:rPr lang="en-US" sz="2800" b="1" dirty="0">
                <a:latin typeface="+mn-lt"/>
              </a:rPr>
              <a:t>: Early infestation 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sz="2400" b="1" dirty="0">
                <a:latin typeface="+mn-lt"/>
              </a:rPr>
              <a:t>Bark  Splitting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sz="2400" b="1" dirty="0">
                <a:latin typeface="+mn-lt"/>
              </a:rPr>
              <a:t>Woodpecker foraging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2800" b="1" dirty="0">
                <a:latin typeface="+mn-lt"/>
              </a:rPr>
              <a:t> </a:t>
            </a:r>
            <a:r>
              <a:rPr lang="en-US" sz="2800" b="1" u="sng" dirty="0">
                <a:latin typeface="+mn-lt"/>
              </a:rPr>
              <a:t>Tier II</a:t>
            </a:r>
            <a:r>
              <a:rPr lang="en-US" sz="2800" b="1" dirty="0">
                <a:latin typeface="+mn-lt"/>
              </a:rPr>
              <a:t>: Mid level infestation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sz="2400" b="1" dirty="0">
                <a:latin typeface="+mn-lt"/>
              </a:rPr>
              <a:t>Woodpecker foraging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sz="2400" b="1" dirty="0">
                <a:latin typeface="+mn-lt"/>
              </a:rPr>
              <a:t>Canopy thinning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sz="2400" b="1" dirty="0">
                <a:latin typeface="+mn-lt"/>
              </a:rPr>
              <a:t>Epicormic sprouting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2800" b="1" dirty="0">
                <a:latin typeface="+mn-lt"/>
              </a:rPr>
              <a:t> </a:t>
            </a:r>
            <a:r>
              <a:rPr lang="en-US" sz="2800" b="1" u="sng" dirty="0">
                <a:latin typeface="+mn-lt"/>
              </a:rPr>
              <a:t>Tier III</a:t>
            </a:r>
            <a:r>
              <a:rPr lang="en-US" sz="2800" b="1" dirty="0">
                <a:latin typeface="+mn-lt"/>
              </a:rPr>
              <a:t>: Heavy infestation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sz="2400" b="1" dirty="0">
                <a:latin typeface="+mn-lt"/>
              </a:rPr>
              <a:t>Canopy thinning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sz="2400" b="1" dirty="0">
                <a:latin typeface="+mn-lt"/>
              </a:rPr>
              <a:t>Woodpecker foraging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sz="2400" b="1" dirty="0">
                <a:latin typeface="+mn-lt"/>
              </a:rPr>
              <a:t>Epicormic sprouting</a:t>
            </a:r>
          </a:p>
          <a:p>
            <a:pPr lvl="2">
              <a:buFont typeface="Arial" pitchFamily="34" charset="0"/>
              <a:buChar char="•"/>
              <a:defRPr/>
            </a:pPr>
            <a:endParaRPr lang="en-US" sz="2400" b="1" dirty="0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081873"/>
            <a:ext cx="4038600" cy="5547527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350193" y="6629400"/>
            <a:ext cx="7938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Bugwood.org</a:t>
            </a:r>
          </a:p>
        </p:txBody>
      </p:sp>
    </p:spTree>
    <p:extLst>
      <p:ext uri="{BB962C8B-B14F-4D97-AF65-F5344CB8AC3E}">
        <p14:creationId xmlns:p14="http://schemas.microsoft.com/office/powerpoint/2010/main" val="7439216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894400"/>
            <a:ext cx="7162800" cy="5517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304800"/>
            <a:ext cx="6934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Dinotefuran (Safari) Treatments for EAB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Treated 2008-2012; evaluated 2013</a:t>
            </a:r>
          </a:p>
        </p:txBody>
      </p:sp>
      <p:sp>
        <p:nvSpPr>
          <p:cNvPr id="4" name="Rectangle 3"/>
          <p:cNvSpPr/>
          <p:nvPr/>
        </p:nvSpPr>
        <p:spPr>
          <a:xfrm>
            <a:off x="1600200" y="6182380"/>
            <a:ext cx="59170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</a:rPr>
              <a:t>Dan Herms, Ohio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5058580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7467600" cy="500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/>
          <p:cNvSpPr txBox="1"/>
          <p:nvPr/>
        </p:nvSpPr>
        <p:spPr>
          <a:xfrm>
            <a:off x="2362200" y="9906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Trees treated 11 June 2010 and 9 June 2011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5400" y="76200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Comparison of Systemic Insecticide Products for Control of EAB</a:t>
            </a:r>
          </a:p>
        </p:txBody>
      </p:sp>
      <p:sp>
        <p:nvSpPr>
          <p:cNvPr id="6" name="Rectangle 5"/>
          <p:cNvSpPr/>
          <p:nvPr/>
        </p:nvSpPr>
        <p:spPr>
          <a:xfrm>
            <a:off x="1975943" y="6182380"/>
            <a:ext cx="5165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Dan Herms, Ohio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3406333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202" name="Rectangle 2"/>
          <p:cNvSpPr>
            <a:spLocks noChangeArrowheads="1"/>
          </p:cNvSpPr>
          <p:nvPr/>
        </p:nvSpPr>
        <p:spPr bwMode="auto">
          <a:xfrm>
            <a:off x="304800" y="3119497"/>
            <a:ext cx="84582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800" dirty="0">
              <a:solidFill>
                <a:srgbClr val="FFFFFF"/>
              </a:solidFill>
            </a:endParaRPr>
          </a:p>
          <a:p>
            <a:endParaRPr lang="en-US" sz="800" dirty="0">
              <a:solidFill>
                <a:srgbClr val="FFFFFF"/>
              </a:solidFill>
            </a:endParaRPr>
          </a:p>
          <a:p>
            <a:r>
              <a:rPr lang="en-US" sz="2400" dirty="0"/>
              <a:t>0.2 g </a:t>
            </a:r>
            <a:r>
              <a:rPr lang="en-US" sz="2400" dirty="0" err="1"/>
              <a:t>ai</a:t>
            </a:r>
            <a:r>
              <a:rPr lang="en-US" sz="2400" dirty="0"/>
              <a:t> / inch DBH (5 ml / in) 		10	 13	   6	    1	</a:t>
            </a:r>
          </a:p>
          <a:p>
            <a:endParaRPr lang="en-US" sz="800" dirty="0"/>
          </a:p>
          <a:p>
            <a:r>
              <a:rPr lang="en-US" sz="2400" dirty="0"/>
              <a:t>0.4 g </a:t>
            </a:r>
            <a:r>
              <a:rPr lang="en-US" sz="2400" dirty="0" err="1"/>
              <a:t>ai</a:t>
            </a:r>
            <a:r>
              <a:rPr lang="en-US" sz="2400" dirty="0"/>
              <a:t> / inch DBH (10 ml / in)	11	 14	   7	    1</a:t>
            </a:r>
          </a:p>
          <a:p>
            <a:endParaRPr lang="en-US" sz="800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   </a:t>
            </a:r>
            <a:endParaRPr lang="en-US" sz="800" dirty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947203" name="Text Box 3"/>
          <p:cNvSpPr txBox="1">
            <a:spLocks noChangeArrowheads="1"/>
          </p:cNvSpPr>
          <p:nvPr/>
        </p:nvSpPr>
        <p:spPr bwMode="auto">
          <a:xfrm>
            <a:off x="228600" y="2447985"/>
            <a:ext cx="2590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Treatment</a:t>
            </a:r>
          </a:p>
        </p:txBody>
      </p:sp>
      <p:sp>
        <p:nvSpPr>
          <p:cNvPr id="947204" name="Text Box 4"/>
          <p:cNvSpPr txBox="1">
            <a:spLocks noChangeArrowheads="1"/>
          </p:cNvSpPr>
          <p:nvPr/>
        </p:nvSpPr>
        <p:spPr bwMode="auto">
          <a:xfrm>
            <a:off x="4876800" y="1900297"/>
            <a:ext cx="32004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10000"/>
              </a:spcBef>
            </a:pPr>
            <a:r>
              <a:rPr lang="en-US" sz="2800" dirty="0"/>
              <a:t>% Canopy Decline </a:t>
            </a:r>
          </a:p>
        </p:txBody>
      </p:sp>
      <p:sp>
        <p:nvSpPr>
          <p:cNvPr id="947205" name="Line 5"/>
          <p:cNvSpPr>
            <a:spLocks noChangeShapeType="1"/>
          </p:cNvSpPr>
          <p:nvPr/>
        </p:nvSpPr>
        <p:spPr bwMode="auto">
          <a:xfrm>
            <a:off x="228600" y="3195697"/>
            <a:ext cx="8458200" cy="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7206" name="Text Box 6"/>
          <p:cNvSpPr txBox="1">
            <a:spLocks noChangeArrowheads="1"/>
          </p:cNvSpPr>
          <p:nvPr/>
        </p:nvSpPr>
        <p:spPr bwMode="auto">
          <a:xfrm>
            <a:off x="4433119" y="2531467"/>
            <a:ext cx="12954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/>
              <a:t>2010</a:t>
            </a:r>
          </a:p>
        </p:txBody>
      </p:sp>
      <p:sp>
        <p:nvSpPr>
          <p:cNvPr id="947207" name="Text Box 7"/>
          <p:cNvSpPr txBox="1">
            <a:spLocks noChangeArrowheads="1"/>
          </p:cNvSpPr>
          <p:nvPr/>
        </p:nvSpPr>
        <p:spPr bwMode="auto">
          <a:xfrm>
            <a:off x="5423719" y="2529880"/>
            <a:ext cx="12954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66FF33"/>
                </a:solidFill>
              </a:rPr>
              <a:t> </a:t>
            </a:r>
            <a:r>
              <a:rPr lang="en-US" sz="2800" dirty="0"/>
              <a:t>2011</a:t>
            </a:r>
          </a:p>
        </p:txBody>
      </p:sp>
      <p:sp>
        <p:nvSpPr>
          <p:cNvPr id="947209" name="Text Box 9"/>
          <p:cNvSpPr txBox="1">
            <a:spLocks noChangeArrowheads="1"/>
          </p:cNvSpPr>
          <p:nvPr/>
        </p:nvSpPr>
        <p:spPr bwMode="auto">
          <a:xfrm>
            <a:off x="6490519" y="2531467"/>
            <a:ext cx="12954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/>
              <a:t>2012</a:t>
            </a:r>
          </a:p>
        </p:txBody>
      </p:sp>
      <p:sp>
        <p:nvSpPr>
          <p:cNvPr id="947210" name="Text Box 10"/>
          <p:cNvSpPr txBox="1">
            <a:spLocks noChangeArrowheads="1"/>
          </p:cNvSpPr>
          <p:nvPr/>
        </p:nvSpPr>
        <p:spPr bwMode="auto">
          <a:xfrm>
            <a:off x="228600" y="252413"/>
            <a:ext cx="8915400" cy="9756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"/>
              </a:spcBef>
            </a:pPr>
            <a:r>
              <a:rPr lang="en-US" sz="2800" dirty="0"/>
              <a:t>Effect of Emamectin Benzoate for Control of EAB</a:t>
            </a:r>
          </a:p>
          <a:p>
            <a:pPr algn="ctr">
              <a:spcBef>
                <a:spcPct val="5000"/>
              </a:spcBef>
            </a:pPr>
            <a:r>
              <a:rPr lang="en-US" sz="2800" dirty="0"/>
              <a:t>on big trees (32-47 inch DBH)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7467600" y="2525772"/>
            <a:ext cx="12954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/>
              <a:t>2013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75943" y="6182380"/>
            <a:ext cx="5165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/>
              <a:t>Dan Herms, Ohio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028580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Pesticide BMP’s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534400" cy="5181600"/>
          </a:xfrm>
        </p:spPr>
        <p:txBody>
          <a:bodyPr>
            <a:normAutofit/>
          </a:bodyPr>
          <a:lstStyle/>
          <a:p>
            <a:pPr lvl="1"/>
            <a:r>
              <a:rPr lang="en-US" b="1" dirty="0"/>
              <a:t>Spring applications </a:t>
            </a:r>
            <a:r>
              <a:rPr lang="en-US" dirty="0"/>
              <a:t>are always best, mid May through June.</a:t>
            </a:r>
          </a:p>
          <a:p>
            <a:pPr lvl="2"/>
            <a:r>
              <a:rPr lang="en-US" dirty="0"/>
              <a:t>Fall applications work, but must be 2x for imidacloprid</a:t>
            </a:r>
          </a:p>
          <a:p>
            <a:pPr lvl="2"/>
            <a:endParaRPr lang="en-US" sz="800" dirty="0"/>
          </a:p>
          <a:p>
            <a:pPr lvl="1"/>
            <a:r>
              <a:rPr lang="en-US" dirty="0"/>
              <a:t>Must start </a:t>
            </a:r>
            <a:r>
              <a:rPr lang="en-US" b="1" dirty="0"/>
              <a:t>early in the infestation cycle </a:t>
            </a:r>
            <a:r>
              <a:rPr lang="en-US" dirty="0"/>
              <a:t>to retain maximum tree health – Early detection is key</a:t>
            </a:r>
          </a:p>
          <a:p>
            <a:pPr lvl="2"/>
            <a:r>
              <a:rPr lang="en-US" dirty="0"/>
              <a:t>Plan for treatments at least 12 years in the future</a:t>
            </a:r>
          </a:p>
          <a:p>
            <a:pPr lvl="3"/>
            <a:r>
              <a:rPr lang="en-US" dirty="0"/>
              <a:t>How many times can you repeatedly inject a tree?</a:t>
            </a:r>
          </a:p>
          <a:p>
            <a:pPr lvl="3"/>
            <a:endParaRPr lang="en-US" sz="800" dirty="0"/>
          </a:p>
          <a:p>
            <a:pPr lvl="1"/>
            <a:r>
              <a:rPr lang="en-US" dirty="0"/>
              <a:t>Large trees (&gt;15 in. dbh) and those with crown symptoms can be saved.</a:t>
            </a:r>
          </a:p>
          <a:p>
            <a:pPr lvl="1"/>
            <a:endParaRPr lang="en-US" sz="800" dirty="0"/>
          </a:p>
          <a:p>
            <a:pPr lvl="1"/>
            <a:r>
              <a:rPr lang="en-US" dirty="0"/>
              <a:t>Pressurized injectors don’t seem to be working</a:t>
            </a:r>
          </a:p>
          <a:p>
            <a:pPr lvl="1"/>
            <a:endParaRPr lang="en-US" sz="1000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7799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BMP’s for trees with crown symptoms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534400" cy="4953000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Generally not worth trying to save a tree with more than 30% canopy decline.</a:t>
            </a:r>
          </a:p>
          <a:p>
            <a:pPr lvl="2"/>
            <a:endParaRPr lang="en-US" sz="800" dirty="0"/>
          </a:p>
          <a:p>
            <a:pPr lvl="1"/>
            <a:r>
              <a:rPr lang="en-US" dirty="0"/>
              <a:t>Use Safari as soon as possible for rapid destruction of feeding larvae.</a:t>
            </a:r>
          </a:p>
          <a:p>
            <a:pPr lvl="2"/>
            <a:r>
              <a:rPr lang="en-US" dirty="0"/>
              <a:t>Will not be effective with late instar larvae.	</a:t>
            </a:r>
          </a:p>
          <a:p>
            <a:pPr lvl="3"/>
            <a:r>
              <a:rPr lang="en-US" dirty="0"/>
              <a:t>Label states no application after early August.</a:t>
            </a:r>
          </a:p>
          <a:p>
            <a:pPr lvl="1"/>
            <a:endParaRPr lang="en-US" sz="1000" dirty="0"/>
          </a:p>
          <a:p>
            <a:pPr lvl="1"/>
            <a:r>
              <a:rPr lang="en-US" dirty="0"/>
              <a:t>Simultaneously treat with Tree-</a:t>
            </a:r>
            <a:r>
              <a:rPr lang="en-US" dirty="0" err="1"/>
              <a:t>äge</a:t>
            </a:r>
            <a:r>
              <a:rPr lang="en-US" dirty="0"/>
              <a:t>.</a:t>
            </a:r>
          </a:p>
          <a:p>
            <a:pPr lvl="1"/>
            <a:endParaRPr lang="en-US" sz="800" dirty="0"/>
          </a:p>
          <a:p>
            <a:pPr lvl="1"/>
            <a:r>
              <a:rPr lang="en-US" dirty="0"/>
              <a:t>Efficacy with large, forest grown trees is uncertain.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0551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8600"/>
            <a:ext cx="3992563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4800600" y="1066800"/>
            <a:ext cx="40386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endParaRPr lang="en-US" sz="3600" b="1" dirty="0"/>
          </a:p>
          <a:p>
            <a:pPr algn="ctr">
              <a:defRPr/>
            </a:pPr>
            <a:r>
              <a:rPr lang="en-US" sz="3600" b="1" dirty="0">
                <a:latin typeface="+mn-lt"/>
              </a:rPr>
              <a:t>Don’t treat trees with greater than 30% decline</a:t>
            </a:r>
          </a:p>
          <a:p>
            <a:pPr algn="ctr">
              <a:defRPr/>
            </a:pPr>
            <a:endParaRPr lang="en-US" sz="3600" b="1" dirty="0"/>
          </a:p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3352800" y="5181600"/>
            <a:ext cx="12522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dirty="0">
                <a:latin typeface="+mn-lt"/>
              </a:rPr>
              <a:t>David </a:t>
            </a:r>
            <a:r>
              <a:rPr lang="en-US" sz="800" dirty="0" err="1">
                <a:latin typeface="+mn-lt"/>
              </a:rPr>
              <a:t>Smitley</a:t>
            </a:r>
            <a:r>
              <a:rPr lang="en-US" sz="800" dirty="0">
                <a:latin typeface="+mn-lt"/>
              </a:rPr>
              <a:t>,</a:t>
            </a:r>
          </a:p>
          <a:p>
            <a:pPr>
              <a:defRPr/>
            </a:pPr>
            <a:r>
              <a:rPr lang="en-US" sz="800" dirty="0">
                <a:latin typeface="+mn-lt"/>
              </a:rPr>
              <a:t>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5516307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BMP’s for large trees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534400" cy="4953000"/>
          </a:xfrm>
        </p:spPr>
        <p:txBody>
          <a:bodyPr>
            <a:normAutofit/>
          </a:bodyPr>
          <a:lstStyle/>
          <a:p>
            <a:pPr lvl="1"/>
            <a:r>
              <a:rPr lang="en-US" b="1" dirty="0"/>
              <a:t>Imidacloprid</a:t>
            </a:r>
            <a:r>
              <a:rPr lang="en-US" dirty="0"/>
              <a:t> soil drenches are most effective on larger trees when applied at the 2x rate (2.8g </a:t>
            </a:r>
            <a:r>
              <a:rPr lang="en-US" dirty="0" err="1"/>
              <a:t>ai</a:t>
            </a:r>
            <a:r>
              <a:rPr lang="en-US" dirty="0"/>
              <a:t>/in. DBH).</a:t>
            </a:r>
          </a:p>
          <a:p>
            <a:pPr lvl="3"/>
            <a:r>
              <a:rPr lang="en-US" dirty="0"/>
              <a:t>The label for Merit, </a:t>
            </a:r>
            <a:r>
              <a:rPr lang="en-US" dirty="0" err="1"/>
              <a:t>Xytect</a:t>
            </a:r>
            <a:r>
              <a:rPr lang="en-US" dirty="0"/>
              <a:t>, and other generics was recently changed in NY so that a 2x treatment rate can be used on trees greater than 15 inches DBH.</a:t>
            </a:r>
          </a:p>
          <a:p>
            <a:pPr lvl="1"/>
            <a:r>
              <a:rPr lang="en-US" b="1" dirty="0"/>
              <a:t>TREE-</a:t>
            </a:r>
            <a:r>
              <a:rPr lang="en-US" b="1" dirty="0" err="1"/>
              <a:t>äge</a:t>
            </a:r>
            <a:r>
              <a:rPr lang="en-US" dirty="0"/>
              <a:t> provides two years of control in very large trees (40 to 50 in. DBH) even at the lowest rate (0.1g </a:t>
            </a:r>
            <a:r>
              <a:rPr lang="en-US" dirty="0" err="1"/>
              <a:t>ai</a:t>
            </a:r>
            <a:r>
              <a:rPr lang="en-US" dirty="0"/>
              <a:t>/in. DBH)</a:t>
            </a:r>
          </a:p>
          <a:p>
            <a:pPr lvl="1"/>
            <a:endParaRPr lang="en-US" sz="800" dirty="0"/>
          </a:p>
          <a:p>
            <a:pPr lvl="1"/>
            <a:r>
              <a:rPr lang="en-US" dirty="0"/>
              <a:t>Efficacy with large, forest grown trees is uncertain.</a:t>
            </a:r>
          </a:p>
          <a:p>
            <a:pPr lvl="2"/>
            <a:r>
              <a:rPr lang="en-US" dirty="0"/>
              <a:t>Much smaller crown than urban trees.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0823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EAB Death Curve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63" y="616390"/>
            <a:ext cx="8211737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6476597"/>
            <a:ext cx="3929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Dan Herms, Ohio State University, 2012.</a:t>
            </a:r>
          </a:p>
        </p:txBody>
      </p:sp>
    </p:spTree>
    <p:extLst>
      <p:ext uri="{BB962C8B-B14F-4D97-AF65-F5344CB8AC3E}">
        <p14:creationId xmlns:p14="http://schemas.microsoft.com/office/powerpoint/2010/main" val="42700102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Pesticide Use Strategies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534400" cy="48768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Communities are using insecticide treatment to spread out tree removals according to their schedule, not the bugs.</a:t>
            </a:r>
          </a:p>
          <a:p>
            <a:pPr lvl="1"/>
            <a:r>
              <a:rPr lang="en-US" b="1" dirty="0"/>
              <a:t>Basically flattening out the Death Curve</a:t>
            </a:r>
          </a:p>
          <a:p>
            <a:pPr lvl="1"/>
            <a:endParaRPr lang="en-US" sz="2400" dirty="0"/>
          </a:p>
          <a:p>
            <a:r>
              <a:rPr lang="en-US" b="1" dirty="0"/>
              <a:t>Some communities in the Midwest have chosen to treat all their street trees retaining valuable canopy.</a:t>
            </a:r>
          </a:p>
          <a:p>
            <a:pPr lvl="1"/>
            <a:r>
              <a:rPr lang="en-US" b="1" dirty="0"/>
              <a:t>Naperville, IL will treat all their 15,000 remaining ash trees</a:t>
            </a:r>
          </a:p>
          <a:p>
            <a:pPr lvl="1"/>
            <a:r>
              <a:rPr lang="en-US" b="1" dirty="0"/>
              <a:t>Rochester, NY actively treating all </a:t>
            </a:r>
            <a:r>
              <a:rPr lang="en-US" b="1"/>
              <a:t>municipal trees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9105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 descr="herms D.jpg"/>
          <p:cNvPicPr>
            <a:picLocks noChangeAspect="1"/>
          </p:cNvPicPr>
          <p:nvPr/>
        </p:nvPicPr>
        <p:blipFill rotWithShape="1">
          <a:blip r:embed="rId2" cstate="print"/>
          <a:srcRect l="33898" t="16257" r="11778" b="10156"/>
          <a:stretch/>
        </p:blipFill>
        <p:spPr>
          <a:xfrm>
            <a:off x="152400" y="3345254"/>
            <a:ext cx="2138725" cy="1946138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234651479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1178328" y="-1"/>
            <a:ext cx="2455259" cy="16815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9" cstate="print"/>
          <a:srcRect b="11597"/>
          <a:stretch/>
        </p:blipFill>
        <p:spPr bwMode="auto">
          <a:xfrm rot="16200000">
            <a:off x="5776564" y="1280764"/>
            <a:ext cx="4648200" cy="208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EAB larva Cappaert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81600" y="-152400"/>
            <a:ext cx="2445262" cy="183394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6" name="Picture 8" descr="cappaert prepupa.jpg"/>
          <p:cNvPicPr>
            <a:picLocks noChangeAspect="1"/>
          </p:cNvPicPr>
          <p:nvPr/>
        </p:nvPicPr>
        <p:blipFill rotWithShape="1">
          <a:blip r:embed="rId11" cstate="print"/>
          <a:srcRect b="8203"/>
          <a:stretch/>
        </p:blipFill>
        <p:spPr bwMode="auto">
          <a:xfrm>
            <a:off x="5562600" y="4902369"/>
            <a:ext cx="3581400" cy="1639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cappaert pupa.jpg"/>
          <p:cNvPicPr>
            <a:picLocks noChangeAspect="1"/>
          </p:cNvPicPr>
          <p:nvPr/>
        </p:nvPicPr>
        <p:blipFill rotWithShape="1">
          <a:blip r:embed="rId12" cstate="print"/>
          <a:srcRect l="6893" r="6283" b="12315"/>
          <a:stretch/>
        </p:blipFill>
        <p:spPr bwMode="auto">
          <a:xfrm>
            <a:off x="685800" y="4936401"/>
            <a:ext cx="3440317" cy="126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cappaert adult on foliage.jpg"/>
          <p:cNvPicPr>
            <a:picLocks noChangeAspect="1"/>
          </p:cNvPicPr>
          <p:nvPr/>
        </p:nvPicPr>
        <p:blipFill rotWithShape="1">
          <a:blip r:embed="rId13" cstate="print"/>
          <a:srcRect l="9938" t="15461" r="9094" b="6027"/>
          <a:stretch/>
        </p:blipFill>
        <p:spPr bwMode="auto">
          <a:xfrm>
            <a:off x="0" y="1592654"/>
            <a:ext cx="2985912" cy="1752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799730" y="2590800"/>
            <a:ext cx="19644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1-Year</a:t>
            </a:r>
          </a:p>
          <a:p>
            <a:pPr algn="ctr"/>
            <a:r>
              <a:rPr lang="en-US" sz="3600" b="1" dirty="0"/>
              <a:t>Life Cycle</a:t>
            </a:r>
          </a:p>
        </p:txBody>
      </p:sp>
    </p:spTree>
    <p:extLst>
      <p:ext uri="{BB962C8B-B14F-4D97-AF65-F5344CB8AC3E}">
        <p14:creationId xmlns:p14="http://schemas.microsoft.com/office/powerpoint/2010/main" val="1676475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72000" y="762000"/>
            <a:ext cx="4572000" cy="609600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0" y="76200"/>
            <a:ext cx="88392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latin typeface="+mn-lt"/>
              </a:rPr>
              <a:t>  Bark splitting</a:t>
            </a:r>
          </a:p>
          <a:p>
            <a:pPr>
              <a:defRPr/>
            </a:pPr>
            <a:endParaRPr lang="en-US" b="1" dirty="0">
              <a:latin typeface="+mn-lt"/>
            </a:endParaRPr>
          </a:p>
        </p:txBody>
      </p:sp>
      <p:pic>
        <p:nvPicPr>
          <p:cNvPr id="39941" name="Picture 7" descr="eabTre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764382"/>
            <a:ext cx="4572001" cy="6096001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59055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Urban SLAM – </a:t>
            </a:r>
            <a:r>
              <a:rPr lang="en-US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ow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ortality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97" y="2316162"/>
            <a:ext cx="7365329" cy="379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9262" y="1447800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Deborah G. McCullough &amp; Rodrigo J. </a:t>
            </a:r>
            <a:r>
              <a:rPr lang="en-US" sz="1600" b="1" dirty="0" err="1"/>
              <a:t>Mercader</a:t>
            </a:r>
            <a:r>
              <a:rPr lang="en-US" sz="1600" dirty="0"/>
              <a:t> (2012): Evaluation of potential strategies to </a:t>
            </a:r>
            <a:r>
              <a:rPr lang="en-US" sz="1600" dirty="0" err="1"/>
              <a:t>SLow</a:t>
            </a:r>
            <a:r>
              <a:rPr lang="en-US" sz="1600" dirty="0"/>
              <a:t> Ash Mortality (SLAM) caused by emerald ash borer (Agrilus planipennis): SLAM in an urban forest, </a:t>
            </a:r>
            <a:br>
              <a:rPr lang="en-US" sz="1600" dirty="0"/>
            </a:br>
            <a:r>
              <a:rPr lang="en-US" sz="1600" dirty="0"/>
              <a:t>International Journal of Pest Management, 58:1, 9-23</a:t>
            </a:r>
            <a:br>
              <a:rPr lang="en-US" sz="1400" dirty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182748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685800" y="1143000"/>
            <a:ext cx="1066800" cy="8382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/>
          <p:cNvSpPr/>
          <p:nvPr/>
        </p:nvSpPr>
        <p:spPr>
          <a:xfrm>
            <a:off x="685800" y="2514600"/>
            <a:ext cx="914400" cy="6096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/>
          <p:cNvSpPr/>
          <p:nvPr/>
        </p:nvSpPr>
        <p:spPr>
          <a:xfrm>
            <a:off x="2095169" y="1459064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8"/>
          <p:cNvSpPr/>
          <p:nvPr/>
        </p:nvSpPr>
        <p:spPr>
          <a:xfrm>
            <a:off x="3962400" y="381000"/>
            <a:ext cx="1066800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/>
          <p:cNvSpPr/>
          <p:nvPr/>
        </p:nvSpPr>
        <p:spPr>
          <a:xfrm>
            <a:off x="6019800" y="730195"/>
            <a:ext cx="1066800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loud 10"/>
          <p:cNvSpPr/>
          <p:nvPr/>
        </p:nvSpPr>
        <p:spPr>
          <a:xfrm>
            <a:off x="3962400" y="3429000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11"/>
          <p:cNvSpPr/>
          <p:nvPr/>
        </p:nvSpPr>
        <p:spPr>
          <a:xfrm>
            <a:off x="5791200" y="5257800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/>
          <p:cNvSpPr/>
          <p:nvPr/>
        </p:nvSpPr>
        <p:spPr>
          <a:xfrm>
            <a:off x="6639008" y="2667000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/>
          <p:cNvSpPr/>
          <p:nvPr/>
        </p:nvSpPr>
        <p:spPr>
          <a:xfrm>
            <a:off x="2743200" y="4837043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/>
          <p:cNvSpPr/>
          <p:nvPr/>
        </p:nvSpPr>
        <p:spPr>
          <a:xfrm>
            <a:off x="7772400" y="4238708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/>
          <p:cNvSpPr/>
          <p:nvPr/>
        </p:nvSpPr>
        <p:spPr>
          <a:xfrm>
            <a:off x="4776084" y="1992464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/>
          <p:cNvSpPr/>
          <p:nvPr/>
        </p:nvSpPr>
        <p:spPr>
          <a:xfrm>
            <a:off x="3986917" y="5867400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705016" y="4619708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18"/>
          <p:cNvSpPr/>
          <p:nvPr/>
        </p:nvSpPr>
        <p:spPr>
          <a:xfrm>
            <a:off x="2095169" y="3429000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loud 19"/>
          <p:cNvSpPr/>
          <p:nvPr/>
        </p:nvSpPr>
        <p:spPr>
          <a:xfrm>
            <a:off x="5181600" y="2934694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/>
          <p:cNvSpPr/>
          <p:nvPr/>
        </p:nvSpPr>
        <p:spPr>
          <a:xfrm>
            <a:off x="2199861" y="272995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/>
          <p:cNvSpPr/>
          <p:nvPr/>
        </p:nvSpPr>
        <p:spPr>
          <a:xfrm>
            <a:off x="7456335" y="457200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22"/>
          <p:cNvSpPr/>
          <p:nvPr/>
        </p:nvSpPr>
        <p:spPr>
          <a:xfrm>
            <a:off x="3217959" y="2209800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/>
          <p:cNvSpPr/>
          <p:nvPr/>
        </p:nvSpPr>
        <p:spPr>
          <a:xfrm>
            <a:off x="7486153" y="5587778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loud 24"/>
          <p:cNvSpPr/>
          <p:nvPr/>
        </p:nvSpPr>
        <p:spPr>
          <a:xfrm>
            <a:off x="1926867" y="5822343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0" y="0"/>
            <a:ext cx="27432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20% EAB Solution</a:t>
            </a:r>
          </a:p>
          <a:p>
            <a:r>
              <a:rPr lang="en-US" sz="1100" dirty="0"/>
              <a:t>(McCullough and Mercator 2011)</a:t>
            </a:r>
          </a:p>
          <a:p>
            <a:r>
              <a:rPr lang="en-US" sz="3600" b="1" dirty="0"/>
              <a:t>Year 0</a:t>
            </a:r>
          </a:p>
        </p:txBody>
      </p:sp>
    </p:spTree>
    <p:extLst>
      <p:ext uri="{BB962C8B-B14F-4D97-AF65-F5344CB8AC3E}">
        <p14:creationId xmlns:p14="http://schemas.microsoft.com/office/powerpoint/2010/main" val="29449262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685800" y="1143000"/>
            <a:ext cx="1066800" cy="8382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/>
          <p:cNvSpPr/>
          <p:nvPr/>
        </p:nvSpPr>
        <p:spPr>
          <a:xfrm>
            <a:off x="685800" y="2514600"/>
            <a:ext cx="914400" cy="6096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/>
          <p:cNvSpPr/>
          <p:nvPr/>
        </p:nvSpPr>
        <p:spPr>
          <a:xfrm>
            <a:off x="2095169" y="1459064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8"/>
          <p:cNvSpPr/>
          <p:nvPr/>
        </p:nvSpPr>
        <p:spPr>
          <a:xfrm>
            <a:off x="3962400" y="381000"/>
            <a:ext cx="1066800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/>
          <p:cNvSpPr/>
          <p:nvPr/>
        </p:nvSpPr>
        <p:spPr>
          <a:xfrm>
            <a:off x="6019800" y="730195"/>
            <a:ext cx="1066800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loud 10"/>
          <p:cNvSpPr/>
          <p:nvPr/>
        </p:nvSpPr>
        <p:spPr>
          <a:xfrm>
            <a:off x="3962400" y="3429000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11"/>
          <p:cNvSpPr/>
          <p:nvPr/>
        </p:nvSpPr>
        <p:spPr>
          <a:xfrm>
            <a:off x="5791200" y="5257800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/>
          <p:cNvSpPr/>
          <p:nvPr/>
        </p:nvSpPr>
        <p:spPr>
          <a:xfrm>
            <a:off x="6639008" y="2667000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/>
          <p:cNvSpPr/>
          <p:nvPr/>
        </p:nvSpPr>
        <p:spPr>
          <a:xfrm>
            <a:off x="2743200" y="4837043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/>
          <p:cNvSpPr/>
          <p:nvPr/>
        </p:nvSpPr>
        <p:spPr>
          <a:xfrm>
            <a:off x="7772400" y="4238708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/>
          <p:cNvSpPr/>
          <p:nvPr/>
        </p:nvSpPr>
        <p:spPr>
          <a:xfrm>
            <a:off x="4776084" y="1992464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/>
          <p:cNvSpPr/>
          <p:nvPr/>
        </p:nvSpPr>
        <p:spPr>
          <a:xfrm>
            <a:off x="3986917" y="5867400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705016" y="4619708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18"/>
          <p:cNvSpPr/>
          <p:nvPr/>
        </p:nvSpPr>
        <p:spPr>
          <a:xfrm>
            <a:off x="2095169" y="3429000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loud 19"/>
          <p:cNvSpPr/>
          <p:nvPr/>
        </p:nvSpPr>
        <p:spPr>
          <a:xfrm>
            <a:off x="5181600" y="2934694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/>
          <p:cNvSpPr/>
          <p:nvPr/>
        </p:nvSpPr>
        <p:spPr>
          <a:xfrm>
            <a:off x="2199861" y="272995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/>
          <p:cNvSpPr/>
          <p:nvPr/>
        </p:nvSpPr>
        <p:spPr>
          <a:xfrm>
            <a:off x="7456335" y="457200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22"/>
          <p:cNvSpPr/>
          <p:nvPr/>
        </p:nvSpPr>
        <p:spPr>
          <a:xfrm>
            <a:off x="3217959" y="2209800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/>
          <p:cNvSpPr/>
          <p:nvPr/>
        </p:nvSpPr>
        <p:spPr>
          <a:xfrm>
            <a:off x="7486153" y="5587778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loud 24"/>
          <p:cNvSpPr/>
          <p:nvPr/>
        </p:nvSpPr>
        <p:spPr>
          <a:xfrm>
            <a:off x="1926867" y="5822343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miley Face 1"/>
          <p:cNvSpPr/>
          <p:nvPr/>
        </p:nvSpPr>
        <p:spPr>
          <a:xfrm>
            <a:off x="2590800" y="609600"/>
            <a:ext cx="381000" cy="3810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miley Face 25"/>
          <p:cNvSpPr/>
          <p:nvPr/>
        </p:nvSpPr>
        <p:spPr>
          <a:xfrm>
            <a:off x="5678888" y="3201394"/>
            <a:ext cx="381000" cy="3810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miley Face 26"/>
          <p:cNvSpPr/>
          <p:nvPr/>
        </p:nvSpPr>
        <p:spPr>
          <a:xfrm>
            <a:off x="2514269" y="3695700"/>
            <a:ext cx="381000" cy="3810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miley Face 27"/>
          <p:cNvSpPr/>
          <p:nvPr/>
        </p:nvSpPr>
        <p:spPr>
          <a:xfrm>
            <a:off x="8001000" y="5867400"/>
            <a:ext cx="381000" cy="3810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0" y="0"/>
            <a:ext cx="27432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20% EAB Solution</a:t>
            </a:r>
          </a:p>
          <a:p>
            <a:r>
              <a:rPr lang="en-US" sz="1100" dirty="0"/>
              <a:t>(McCullough and Mercator 2012)</a:t>
            </a:r>
          </a:p>
          <a:p>
            <a:r>
              <a:rPr lang="en-US" sz="3600" b="1" dirty="0"/>
              <a:t>Year 1</a:t>
            </a:r>
          </a:p>
        </p:txBody>
      </p:sp>
    </p:spTree>
    <p:extLst>
      <p:ext uri="{BB962C8B-B14F-4D97-AF65-F5344CB8AC3E}">
        <p14:creationId xmlns:p14="http://schemas.microsoft.com/office/powerpoint/2010/main" val="1175743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685800" y="1143000"/>
            <a:ext cx="1066800" cy="8382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/>
          <p:cNvSpPr/>
          <p:nvPr/>
        </p:nvSpPr>
        <p:spPr>
          <a:xfrm>
            <a:off x="685800" y="2514600"/>
            <a:ext cx="914400" cy="6096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/>
          <p:cNvSpPr/>
          <p:nvPr/>
        </p:nvSpPr>
        <p:spPr>
          <a:xfrm>
            <a:off x="2095169" y="1459064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8"/>
          <p:cNvSpPr/>
          <p:nvPr/>
        </p:nvSpPr>
        <p:spPr>
          <a:xfrm>
            <a:off x="3962400" y="381000"/>
            <a:ext cx="1066800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/>
          <p:cNvSpPr/>
          <p:nvPr/>
        </p:nvSpPr>
        <p:spPr>
          <a:xfrm>
            <a:off x="6019800" y="730195"/>
            <a:ext cx="1066800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loud 10"/>
          <p:cNvSpPr/>
          <p:nvPr/>
        </p:nvSpPr>
        <p:spPr>
          <a:xfrm>
            <a:off x="3962400" y="3429000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11"/>
          <p:cNvSpPr/>
          <p:nvPr/>
        </p:nvSpPr>
        <p:spPr>
          <a:xfrm>
            <a:off x="5791200" y="5257800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/>
          <p:cNvSpPr/>
          <p:nvPr/>
        </p:nvSpPr>
        <p:spPr>
          <a:xfrm>
            <a:off x="6639008" y="2667000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/>
          <p:cNvSpPr/>
          <p:nvPr/>
        </p:nvSpPr>
        <p:spPr>
          <a:xfrm>
            <a:off x="2743200" y="4837043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/>
          <p:cNvSpPr/>
          <p:nvPr/>
        </p:nvSpPr>
        <p:spPr>
          <a:xfrm>
            <a:off x="7772400" y="4238708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/>
          <p:cNvSpPr/>
          <p:nvPr/>
        </p:nvSpPr>
        <p:spPr>
          <a:xfrm>
            <a:off x="4776084" y="1992464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/>
          <p:cNvSpPr/>
          <p:nvPr/>
        </p:nvSpPr>
        <p:spPr>
          <a:xfrm>
            <a:off x="3986917" y="5867400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705016" y="4619708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18"/>
          <p:cNvSpPr/>
          <p:nvPr/>
        </p:nvSpPr>
        <p:spPr>
          <a:xfrm>
            <a:off x="2095169" y="3429000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loud 19"/>
          <p:cNvSpPr/>
          <p:nvPr/>
        </p:nvSpPr>
        <p:spPr>
          <a:xfrm>
            <a:off x="5181600" y="2934694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/>
          <p:cNvSpPr/>
          <p:nvPr/>
        </p:nvSpPr>
        <p:spPr>
          <a:xfrm>
            <a:off x="2199861" y="272995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/>
          <p:cNvSpPr/>
          <p:nvPr/>
        </p:nvSpPr>
        <p:spPr>
          <a:xfrm>
            <a:off x="7456335" y="457200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22"/>
          <p:cNvSpPr/>
          <p:nvPr/>
        </p:nvSpPr>
        <p:spPr>
          <a:xfrm>
            <a:off x="3217959" y="2209800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/>
          <p:cNvSpPr/>
          <p:nvPr/>
        </p:nvSpPr>
        <p:spPr>
          <a:xfrm>
            <a:off x="7486153" y="5587778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loud 24"/>
          <p:cNvSpPr/>
          <p:nvPr/>
        </p:nvSpPr>
        <p:spPr>
          <a:xfrm>
            <a:off x="1926867" y="5822343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miley Face 1"/>
          <p:cNvSpPr/>
          <p:nvPr/>
        </p:nvSpPr>
        <p:spPr>
          <a:xfrm>
            <a:off x="2590800" y="609600"/>
            <a:ext cx="381000" cy="3810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miley Face 25"/>
          <p:cNvSpPr/>
          <p:nvPr/>
        </p:nvSpPr>
        <p:spPr>
          <a:xfrm>
            <a:off x="5678888" y="3201394"/>
            <a:ext cx="381000" cy="3810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miley Face 26"/>
          <p:cNvSpPr/>
          <p:nvPr/>
        </p:nvSpPr>
        <p:spPr>
          <a:xfrm>
            <a:off x="2514269" y="3695700"/>
            <a:ext cx="381000" cy="3810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miley Face 27"/>
          <p:cNvSpPr/>
          <p:nvPr/>
        </p:nvSpPr>
        <p:spPr>
          <a:xfrm>
            <a:off x="8001000" y="5867400"/>
            <a:ext cx="381000" cy="3810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miley Face 28"/>
          <p:cNvSpPr/>
          <p:nvPr/>
        </p:nvSpPr>
        <p:spPr>
          <a:xfrm>
            <a:off x="4246659" y="6044978"/>
            <a:ext cx="381000" cy="381000"/>
          </a:xfrm>
          <a:prstGeom prst="smileyFac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miley Face 29"/>
          <p:cNvSpPr/>
          <p:nvPr/>
        </p:nvSpPr>
        <p:spPr>
          <a:xfrm>
            <a:off x="4991100" y="2182964"/>
            <a:ext cx="381000" cy="381000"/>
          </a:xfrm>
          <a:prstGeom prst="smileyFac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miley Face 30"/>
          <p:cNvSpPr/>
          <p:nvPr/>
        </p:nvSpPr>
        <p:spPr>
          <a:xfrm>
            <a:off x="2552700" y="1839732"/>
            <a:ext cx="381000" cy="381000"/>
          </a:xfrm>
          <a:prstGeom prst="smileyFac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miley Face 31"/>
          <p:cNvSpPr/>
          <p:nvPr/>
        </p:nvSpPr>
        <p:spPr>
          <a:xfrm>
            <a:off x="7905253" y="4456043"/>
            <a:ext cx="381000" cy="381000"/>
          </a:xfrm>
          <a:prstGeom prst="smileyFac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0" y="0"/>
            <a:ext cx="27432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20% EAB Solution</a:t>
            </a:r>
          </a:p>
          <a:p>
            <a:r>
              <a:rPr lang="en-US" sz="1100" dirty="0"/>
              <a:t>(McCullough and Mercator 2012)</a:t>
            </a:r>
          </a:p>
          <a:p>
            <a:r>
              <a:rPr lang="en-US" sz="3600" b="1" dirty="0"/>
              <a:t>Year 2</a:t>
            </a:r>
          </a:p>
        </p:txBody>
      </p:sp>
    </p:spTree>
    <p:extLst>
      <p:ext uri="{BB962C8B-B14F-4D97-AF65-F5344CB8AC3E}">
        <p14:creationId xmlns:p14="http://schemas.microsoft.com/office/powerpoint/2010/main" val="25968042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685800" y="1143000"/>
            <a:ext cx="1066800" cy="8382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/>
          <p:cNvSpPr/>
          <p:nvPr/>
        </p:nvSpPr>
        <p:spPr>
          <a:xfrm>
            <a:off x="685800" y="2514600"/>
            <a:ext cx="914400" cy="6096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/>
          <p:cNvSpPr/>
          <p:nvPr/>
        </p:nvSpPr>
        <p:spPr>
          <a:xfrm>
            <a:off x="2095169" y="1459064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8"/>
          <p:cNvSpPr/>
          <p:nvPr/>
        </p:nvSpPr>
        <p:spPr>
          <a:xfrm>
            <a:off x="3962400" y="381000"/>
            <a:ext cx="1066800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/>
          <p:cNvSpPr/>
          <p:nvPr/>
        </p:nvSpPr>
        <p:spPr>
          <a:xfrm>
            <a:off x="6019800" y="730195"/>
            <a:ext cx="1066800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loud 10"/>
          <p:cNvSpPr/>
          <p:nvPr/>
        </p:nvSpPr>
        <p:spPr>
          <a:xfrm>
            <a:off x="3962400" y="3429000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11"/>
          <p:cNvSpPr/>
          <p:nvPr/>
        </p:nvSpPr>
        <p:spPr>
          <a:xfrm>
            <a:off x="5791200" y="5257800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/>
          <p:cNvSpPr/>
          <p:nvPr/>
        </p:nvSpPr>
        <p:spPr>
          <a:xfrm>
            <a:off x="6639008" y="2667000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/>
          <p:cNvSpPr/>
          <p:nvPr/>
        </p:nvSpPr>
        <p:spPr>
          <a:xfrm>
            <a:off x="2743200" y="4837043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/>
          <p:cNvSpPr/>
          <p:nvPr/>
        </p:nvSpPr>
        <p:spPr>
          <a:xfrm>
            <a:off x="7772400" y="4238708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/>
          <p:cNvSpPr/>
          <p:nvPr/>
        </p:nvSpPr>
        <p:spPr>
          <a:xfrm>
            <a:off x="4776084" y="1992464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/>
          <p:cNvSpPr/>
          <p:nvPr/>
        </p:nvSpPr>
        <p:spPr>
          <a:xfrm>
            <a:off x="3986917" y="5867400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705016" y="4619708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18"/>
          <p:cNvSpPr/>
          <p:nvPr/>
        </p:nvSpPr>
        <p:spPr>
          <a:xfrm>
            <a:off x="2095169" y="3429000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loud 19"/>
          <p:cNvSpPr/>
          <p:nvPr/>
        </p:nvSpPr>
        <p:spPr>
          <a:xfrm>
            <a:off x="5181600" y="2934694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/>
          <p:cNvSpPr/>
          <p:nvPr/>
        </p:nvSpPr>
        <p:spPr>
          <a:xfrm>
            <a:off x="2199861" y="272995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/>
          <p:cNvSpPr/>
          <p:nvPr/>
        </p:nvSpPr>
        <p:spPr>
          <a:xfrm>
            <a:off x="7456335" y="457200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22"/>
          <p:cNvSpPr/>
          <p:nvPr/>
        </p:nvSpPr>
        <p:spPr>
          <a:xfrm>
            <a:off x="3217959" y="2209800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/>
          <p:cNvSpPr/>
          <p:nvPr/>
        </p:nvSpPr>
        <p:spPr>
          <a:xfrm>
            <a:off x="7486153" y="5587778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loud 24"/>
          <p:cNvSpPr/>
          <p:nvPr/>
        </p:nvSpPr>
        <p:spPr>
          <a:xfrm>
            <a:off x="1926867" y="5822343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miley Face 1"/>
          <p:cNvSpPr/>
          <p:nvPr/>
        </p:nvSpPr>
        <p:spPr>
          <a:xfrm>
            <a:off x="2590800" y="609600"/>
            <a:ext cx="381000" cy="3810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miley Face 25"/>
          <p:cNvSpPr/>
          <p:nvPr/>
        </p:nvSpPr>
        <p:spPr>
          <a:xfrm>
            <a:off x="5678888" y="3201394"/>
            <a:ext cx="381000" cy="3810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miley Face 26"/>
          <p:cNvSpPr/>
          <p:nvPr/>
        </p:nvSpPr>
        <p:spPr>
          <a:xfrm>
            <a:off x="2514269" y="3695700"/>
            <a:ext cx="381000" cy="3810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miley Face 27"/>
          <p:cNvSpPr/>
          <p:nvPr/>
        </p:nvSpPr>
        <p:spPr>
          <a:xfrm>
            <a:off x="8001000" y="5867400"/>
            <a:ext cx="381000" cy="3810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miley Face 28"/>
          <p:cNvSpPr/>
          <p:nvPr/>
        </p:nvSpPr>
        <p:spPr>
          <a:xfrm>
            <a:off x="4246659" y="6044978"/>
            <a:ext cx="381000" cy="381000"/>
          </a:xfrm>
          <a:prstGeom prst="smileyFac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miley Face 29"/>
          <p:cNvSpPr/>
          <p:nvPr/>
        </p:nvSpPr>
        <p:spPr>
          <a:xfrm>
            <a:off x="4991100" y="2182964"/>
            <a:ext cx="381000" cy="381000"/>
          </a:xfrm>
          <a:prstGeom prst="smileyFac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miley Face 30"/>
          <p:cNvSpPr/>
          <p:nvPr/>
        </p:nvSpPr>
        <p:spPr>
          <a:xfrm>
            <a:off x="2552700" y="1839732"/>
            <a:ext cx="381000" cy="381000"/>
          </a:xfrm>
          <a:prstGeom prst="smileyFac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miley Face 31"/>
          <p:cNvSpPr/>
          <p:nvPr/>
        </p:nvSpPr>
        <p:spPr>
          <a:xfrm>
            <a:off x="7905253" y="4456043"/>
            <a:ext cx="381000" cy="381000"/>
          </a:xfrm>
          <a:prstGeom prst="smileyFac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miley Face 32"/>
          <p:cNvSpPr/>
          <p:nvPr/>
        </p:nvSpPr>
        <p:spPr>
          <a:xfrm>
            <a:off x="3005262" y="5000708"/>
            <a:ext cx="381000" cy="381000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miley Face 33"/>
          <p:cNvSpPr/>
          <p:nvPr/>
        </p:nvSpPr>
        <p:spPr>
          <a:xfrm>
            <a:off x="3639047" y="2514600"/>
            <a:ext cx="381000" cy="381000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miley Face 35"/>
          <p:cNvSpPr/>
          <p:nvPr/>
        </p:nvSpPr>
        <p:spPr>
          <a:xfrm>
            <a:off x="7838992" y="794137"/>
            <a:ext cx="381000" cy="381000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miley Face 36"/>
          <p:cNvSpPr/>
          <p:nvPr/>
        </p:nvSpPr>
        <p:spPr>
          <a:xfrm>
            <a:off x="962108" y="4810208"/>
            <a:ext cx="381000" cy="381000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0" y="0"/>
            <a:ext cx="27432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20% EAB Solution</a:t>
            </a:r>
          </a:p>
          <a:p>
            <a:r>
              <a:rPr lang="en-US" sz="1100" dirty="0"/>
              <a:t>(McCullough and Mercator 2012)</a:t>
            </a:r>
          </a:p>
          <a:p>
            <a:r>
              <a:rPr lang="en-US" sz="3600" b="1" dirty="0"/>
              <a:t>Year 3</a:t>
            </a:r>
          </a:p>
        </p:txBody>
      </p:sp>
    </p:spTree>
    <p:extLst>
      <p:ext uri="{BB962C8B-B14F-4D97-AF65-F5344CB8AC3E}">
        <p14:creationId xmlns:p14="http://schemas.microsoft.com/office/powerpoint/2010/main" val="30208308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685800" y="1143000"/>
            <a:ext cx="1066800" cy="8382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/>
          <p:cNvSpPr/>
          <p:nvPr/>
        </p:nvSpPr>
        <p:spPr>
          <a:xfrm>
            <a:off x="685800" y="2514600"/>
            <a:ext cx="914400" cy="6096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/>
          <p:cNvSpPr/>
          <p:nvPr/>
        </p:nvSpPr>
        <p:spPr>
          <a:xfrm>
            <a:off x="2095169" y="1459064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8"/>
          <p:cNvSpPr/>
          <p:nvPr/>
        </p:nvSpPr>
        <p:spPr>
          <a:xfrm>
            <a:off x="3962400" y="381000"/>
            <a:ext cx="1066800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/>
          <p:cNvSpPr/>
          <p:nvPr/>
        </p:nvSpPr>
        <p:spPr>
          <a:xfrm>
            <a:off x="6019800" y="730195"/>
            <a:ext cx="1066800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loud 10"/>
          <p:cNvSpPr/>
          <p:nvPr/>
        </p:nvSpPr>
        <p:spPr>
          <a:xfrm>
            <a:off x="3962400" y="3429000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11"/>
          <p:cNvSpPr/>
          <p:nvPr/>
        </p:nvSpPr>
        <p:spPr>
          <a:xfrm>
            <a:off x="5791200" y="5257800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/>
          <p:cNvSpPr/>
          <p:nvPr/>
        </p:nvSpPr>
        <p:spPr>
          <a:xfrm>
            <a:off x="6639008" y="2667000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/>
          <p:cNvSpPr/>
          <p:nvPr/>
        </p:nvSpPr>
        <p:spPr>
          <a:xfrm>
            <a:off x="2743200" y="4837043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/>
          <p:cNvSpPr/>
          <p:nvPr/>
        </p:nvSpPr>
        <p:spPr>
          <a:xfrm>
            <a:off x="7772400" y="4238708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/>
          <p:cNvSpPr/>
          <p:nvPr/>
        </p:nvSpPr>
        <p:spPr>
          <a:xfrm>
            <a:off x="4776084" y="1992464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/>
          <p:cNvSpPr/>
          <p:nvPr/>
        </p:nvSpPr>
        <p:spPr>
          <a:xfrm>
            <a:off x="3986917" y="5867400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705016" y="4619708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18"/>
          <p:cNvSpPr/>
          <p:nvPr/>
        </p:nvSpPr>
        <p:spPr>
          <a:xfrm>
            <a:off x="2095169" y="3429000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loud 19"/>
          <p:cNvSpPr/>
          <p:nvPr/>
        </p:nvSpPr>
        <p:spPr>
          <a:xfrm>
            <a:off x="5181600" y="2934694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/>
          <p:cNvSpPr/>
          <p:nvPr/>
        </p:nvSpPr>
        <p:spPr>
          <a:xfrm>
            <a:off x="2199861" y="272995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/>
          <p:cNvSpPr/>
          <p:nvPr/>
        </p:nvSpPr>
        <p:spPr>
          <a:xfrm>
            <a:off x="7456335" y="457200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22"/>
          <p:cNvSpPr/>
          <p:nvPr/>
        </p:nvSpPr>
        <p:spPr>
          <a:xfrm>
            <a:off x="3217959" y="2209800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/>
          <p:cNvSpPr/>
          <p:nvPr/>
        </p:nvSpPr>
        <p:spPr>
          <a:xfrm>
            <a:off x="7486153" y="5587778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loud 24"/>
          <p:cNvSpPr/>
          <p:nvPr/>
        </p:nvSpPr>
        <p:spPr>
          <a:xfrm>
            <a:off x="1926867" y="5822343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miley Face 28"/>
          <p:cNvSpPr/>
          <p:nvPr/>
        </p:nvSpPr>
        <p:spPr>
          <a:xfrm>
            <a:off x="4246659" y="6044978"/>
            <a:ext cx="381000" cy="381000"/>
          </a:xfrm>
          <a:prstGeom prst="smileyFac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miley Face 29"/>
          <p:cNvSpPr/>
          <p:nvPr/>
        </p:nvSpPr>
        <p:spPr>
          <a:xfrm>
            <a:off x="4991100" y="2182964"/>
            <a:ext cx="381000" cy="381000"/>
          </a:xfrm>
          <a:prstGeom prst="smileyFac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miley Face 30"/>
          <p:cNvSpPr/>
          <p:nvPr/>
        </p:nvSpPr>
        <p:spPr>
          <a:xfrm>
            <a:off x="2552700" y="1839732"/>
            <a:ext cx="381000" cy="381000"/>
          </a:xfrm>
          <a:prstGeom prst="smileyFac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miley Face 31"/>
          <p:cNvSpPr/>
          <p:nvPr/>
        </p:nvSpPr>
        <p:spPr>
          <a:xfrm>
            <a:off x="7905253" y="4456043"/>
            <a:ext cx="381000" cy="381000"/>
          </a:xfrm>
          <a:prstGeom prst="smileyFac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miley Face 32"/>
          <p:cNvSpPr/>
          <p:nvPr/>
        </p:nvSpPr>
        <p:spPr>
          <a:xfrm>
            <a:off x="3005262" y="5000708"/>
            <a:ext cx="381000" cy="381000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miley Face 33"/>
          <p:cNvSpPr/>
          <p:nvPr/>
        </p:nvSpPr>
        <p:spPr>
          <a:xfrm>
            <a:off x="3639047" y="2514600"/>
            <a:ext cx="381000" cy="381000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miley Face 35"/>
          <p:cNvSpPr/>
          <p:nvPr/>
        </p:nvSpPr>
        <p:spPr>
          <a:xfrm>
            <a:off x="7838992" y="794137"/>
            <a:ext cx="381000" cy="381000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miley Face 36"/>
          <p:cNvSpPr/>
          <p:nvPr/>
        </p:nvSpPr>
        <p:spPr>
          <a:xfrm>
            <a:off x="962108" y="4810208"/>
            <a:ext cx="381000" cy="381000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0" y="0"/>
            <a:ext cx="27432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20% EAB Solution</a:t>
            </a:r>
          </a:p>
          <a:p>
            <a:r>
              <a:rPr lang="en-US" sz="1100" dirty="0"/>
              <a:t>(McCullough and Mercator 2012)</a:t>
            </a:r>
          </a:p>
          <a:p>
            <a:r>
              <a:rPr lang="en-US" sz="3600" b="1" dirty="0"/>
              <a:t>Year 4</a:t>
            </a:r>
          </a:p>
        </p:txBody>
      </p:sp>
      <p:sp>
        <p:nvSpPr>
          <p:cNvPr id="35" name="Smiley Face 34"/>
          <p:cNvSpPr/>
          <p:nvPr/>
        </p:nvSpPr>
        <p:spPr>
          <a:xfrm>
            <a:off x="6318305" y="952500"/>
            <a:ext cx="381000" cy="381000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miley Face 38"/>
          <p:cNvSpPr/>
          <p:nvPr/>
        </p:nvSpPr>
        <p:spPr>
          <a:xfrm>
            <a:off x="6019800" y="5441343"/>
            <a:ext cx="381000" cy="381000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miley Face 39"/>
          <p:cNvSpPr/>
          <p:nvPr/>
        </p:nvSpPr>
        <p:spPr>
          <a:xfrm>
            <a:off x="990600" y="1348740"/>
            <a:ext cx="381000" cy="381000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miley Face 40"/>
          <p:cNvSpPr/>
          <p:nvPr/>
        </p:nvSpPr>
        <p:spPr>
          <a:xfrm>
            <a:off x="4219492" y="3619500"/>
            <a:ext cx="381000" cy="381000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9819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685800" y="1143000"/>
            <a:ext cx="1066800" cy="8382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/>
          <p:cNvSpPr/>
          <p:nvPr/>
        </p:nvSpPr>
        <p:spPr>
          <a:xfrm>
            <a:off x="685800" y="2514600"/>
            <a:ext cx="914400" cy="6096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/>
          <p:cNvSpPr/>
          <p:nvPr/>
        </p:nvSpPr>
        <p:spPr>
          <a:xfrm>
            <a:off x="2095169" y="1459064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8"/>
          <p:cNvSpPr/>
          <p:nvPr/>
        </p:nvSpPr>
        <p:spPr>
          <a:xfrm>
            <a:off x="3962400" y="381000"/>
            <a:ext cx="1066800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/>
          <p:cNvSpPr/>
          <p:nvPr/>
        </p:nvSpPr>
        <p:spPr>
          <a:xfrm>
            <a:off x="6019800" y="730195"/>
            <a:ext cx="1066800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loud 10"/>
          <p:cNvSpPr/>
          <p:nvPr/>
        </p:nvSpPr>
        <p:spPr>
          <a:xfrm>
            <a:off x="3962400" y="3429000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11"/>
          <p:cNvSpPr/>
          <p:nvPr/>
        </p:nvSpPr>
        <p:spPr>
          <a:xfrm>
            <a:off x="5791200" y="5257800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/>
          <p:cNvSpPr/>
          <p:nvPr/>
        </p:nvSpPr>
        <p:spPr>
          <a:xfrm>
            <a:off x="6639008" y="2667000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/>
          <p:cNvSpPr/>
          <p:nvPr/>
        </p:nvSpPr>
        <p:spPr>
          <a:xfrm>
            <a:off x="2743200" y="4837043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/>
          <p:cNvSpPr/>
          <p:nvPr/>
        </p:nvSpPr>
        <p:spPr>
          <a:xfrm>
            <a:off x="7772400" y="4238708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/>
          <p:cNvSpPr/>
          <p:nvPr/>
        </p:nvSpPr>
        <p:spPr>
          <a:xfrm>
            <a:off x="4776084" y="1992464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/>
          <p:cNvSpPr/>
          <p:nvPr/>
        </p:nvSpPr>
        <p:spPr>
          <a:xfrm>
            <a:off x="3986917" y="5867400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705016" y="4619708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18"/>
          <p:cNvSpPr/>
          <p:nvPr/>
        </p:nvSpPr>
        <p:spPr>
          <a:xfrm>
            <a:off x="2095169" y="3429000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loud 19"/>
          <p:cNvSpPr/>
          <p:nvPr/>
        </p:nvSpPr>
        <p:spPr>
          <a:xfrm>
            <a:off x="5181600" y="2934694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/>
          <p:cNvSpPr/>
          <p:nvPr/>
        </p:nvSpPr>
        <p:spPr>
          <a:xfrm>
            <a:off x="2199861" y="272995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/>
          <p:cNvSpPr/>
          <p:nvPr/>
        </p:nvSpPr>
        <p:spPr>
          <a:xfrm>
            <a:off x="7456335" y="457200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22"/>
          <p:cNvSpPr/>
          <p:nvPr/>
        </p:nvSpPr>
        <p:spPr>
          <a:xfrm>
            <a:off x="3217959" y="2209800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/>
          <p:cNvSpPr/>
          <p:nvPr/>
        </p:nvSpPr>
        <p:spPr>
          <a:xfrm>
            <a:off x="7486153" y="5587778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loud 24"/>
          <p:cNvSpPr/>
          <p:nvPr/>
        </p:nvSpPr>
        <p:spPr>
          <a:xfrm>
            <a:off x="1926867" y="5822343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miley Face 32"/>
          <p:cNvSpPr/>
          <p:nvPr/>
        </p:nvSpPr>
        <p:spPr>
          <a:xfrm>
            <a:off x="3005262" y="5000708"/>
            <a:ext cx="381000" cy="381000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miley Face 33"/>
          <p:cNvSpPr/>
          <p:nvPr/>
        </p:nvSpPr>
        <p:spPr>
          <a:xfrm>
            <a:off x="3639047" y="2514600"/>
            <a:ext cx="381000" cy="381000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miley Face 35"/>
          <p:cNvSpPr/>
          <p:nvPr/>
        </p:nvSpPr>
        <p:spPr>
          <a:xfrm>
            <a:off x="7838992" y="794137"/>
            <a:ext cx="381000" cy="381000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miley Face 36"/>
          <p:cNvSpPr/>
          <p:nvPr/>
        </p:nvSpPr>
        <p:spPr>
          <a:xfrm>
            <a:off x="962108" y="4810208"/>
            <a:ext cx="381000" cy="381000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0" y="0"/>
            <a:ext cx="27432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20% EAB Solution</a:t>
            </a:r>
          </a:p>
          <a:p>
            <a:r>
              <a:rPr lang="en-US" sz="1100" dirty="0"/>
              <a:t>(McCullough and Mercator 2012)</a:t>
            </a:r>
          </a:p>
          <a:p>
            <a:r>
              <a:rPr lang="en-US" sz="3600" b="1" dirty="0"/>
              <a:t>Year 5</a:t>
            </a:r>
          </a:p>
        </p:txBody>
      </p:sp>
      <p:sp>
        <p:nvSpPr>
          <p:cNvPr id="35" name="Smiley Face 34"/>
          <p:cNvSpPr/>
          <p:nvPr/>
        </p:nvSpPr>
        <p:spPr>
          <a:xfrm>
            <a:off x="6318305" y="952500"/>
            <a:ext cx="381000" cy="381000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miley Face 38"/>
          <p:cNvSpPr/>
          <p:nvPr/>
        </p:nvSpPr>
        <p:spPr>
          <a:xfrm>
            <a:off x="6019800" y="5441343"/>
            <a:ext cx="381000" cy="381000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miley Face 39"/>
          <p:cNvSpPr/>
          <p:nvPr/>
        </p:nvSpPr>
        <p:spPr>
          <a:xfrm>
            <a:off x="990600" y="1348740"/>
            <a:ext cx="381000" cy="381000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miley Face 40"/>
          <p:cNvSpPr/>
          <p:nvPr/>
        </p:nvSpPr>
        <p:spPr>
          <a:xfrm>
            <a:off x="4219492" y="3619500"/>
            <a:ext cx="381000" cy="381000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Smiley Face 41"/>
          <p:cNvSpPr/>
          <p:nvPr/>
        </p:nvSpPr>
        <p:spPr>
          <a:xfrm>
            <a:off x="952500" y="2655404"/>
            <a:ext cx="381000" cy="381000"/>
          </a:xfrm>
          <a:prstGeom prst="smileyFac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miley Face 42"/>
          <p:cNvSpPr/>
          <p:nvPr/>
        </p:nvSpPr>
        <p:spPr>
          <a:xfrm>
            <a:off x="4305300" y="592470"/>
            <a:ext cx="381000" cy="381000"/>
          </a:xfrm>
          <a:prstGeom prst="smileyFac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miley Face 43"/>
          <p:cNvSpPr/>
          <p:nvPr/>
        </p:nvSpPr>
        <p:spPr>
          <a:xfrm>
            <a:off x="2170706" y="6012843"/>
            <a:ext cx="381000" cy="381000"/>
          </a:xfrm>
          <a:prstGeom prst="smileyFac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miley Face 44"/>
          <p:cNvSpPr/>
          <p:nvPr/>
        </p:nvSpPr>
        <p:spPr>
          <a:xfrm>
            <a:off x="6934200" y="2910508"/>
            <a:ext cx="381000" cy="381000"/>
          </a:xfrm>
          <a:prstGeom prst="smileyFac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912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33% Solution!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3354"/>
            <a:ext cx="812800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34542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685800" y="1143000"/>
            <a:ext cx="1066800" cy="8382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/>
          <p:cNvSpPr/>
          <p:nvPr/>
        </p:nvSpPr>
        <p:spPr>
          <a:xfrm>
            <a:off x="685800" y="2514600"/>
            <a:ext cx="914400" cy="6096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/>
          <p:cNvSpPr/>
          <p:nvPr/>
        </p:nvSpPr>
        <p:spPr>
          <a:xfrm>
            <a:off x="2095169" y="1459064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8"/>
          <p:cNvSpPr/>
          <p:nvPr/>
        </p:nvSpPr>
        <p:spPr>
          <a:xfrm>
            <a:off x="3962400" y="381000"/>
            <a:ext cx="1066800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/>
          <p:cNvSpPr/>
          <p:nvPr/>
        </p:nvSpPr>
        <p:spPr>
          <a:xfrm>
            <a:off x="6019800" y="730195"/>
            <a:ext cx="1066800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loud 10"/>
          <p:cNvSpPr/>
          <p:nvPr/>
        </p:nvSpPr>
        <p:spPr>
          <a:xfrm>
            <a:off x="3962400" y="3429000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11"/>
          <p:cNvSpPr/>
          <p:nvPr/>
        </p:nvSpPr>
        <p:spPr>
          <a:xfrm>
            <a:off x="5791200" y="5257800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/>
          <p:cNvSpPr/>
          <p:nvPr/>
        </p:nvSpPr>
        <p:spPr>
          <a:xfrm>
            <a:off x="6639008" y="2667000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/>
          <p:cNvSpPr/>
          <p:nvPr/>
        </p:nvSpPr>
        <p:spPr>
          <a:xfrm>
            <a:off x="2743200" y="4837043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/>
          <p:cNvSpPr/>
          <p:nvPr/>
        </p:nvSpPr>
        <p:spPr>
          <a:xfrm>
            <a:off x="7772400" y="4238708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/>
          <p:cNvSpPr/>
          <p:nvPr/>
        </p:nvSpPr>
        <p:spPr>
          <a:xfrm>
            <a:off x="4776084" y="1992464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/>
          <p:cNvSpPr/>
          <p:nvPr/>
        </p:nvSpPr>
        <p:spPr>
          <a:xfrm>
            <a:off x="3986917" y="5867400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705016" y="4619708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18"/>
          <p:cNvSpPr/>
          <p:nvPr/>
        </p:nvSpPr>
        <p:spPr>
          <a:xfrm>
            <a:off x="2095169" y="3429000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loud 19"/>
          <p:cNvSpPr/>
          <p:nvPr/>
        </p:nvSpPr>
        <p:spPr>
          <a:xfrm>
            <a:off x="5181600" y="2934694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/>
          <p:cNvSpPr/>
          <p:nvPr/>
        </p:nvSpPr>
        <p:spPr>
          <a:xfrm>
            <a:off x="2199861" y="272995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/>
          <p:cNvSpPr/>
          <p:nvPr/>
        </p:nvSpPr>
        <p:spPr>
          <a:xfrm>
            <a:off x="7456335" y="457200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22"/>
          <p:cNvSpPr/>
          <p:nvPr/>
        </p:nvSpPr>
        <p:spPr>
          <a:xfrm>
            <a:off x="3217959" y="2209800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/>
          <p:cNvSpPr/>
          <p:nvPr/>
        </p:nvSpPr>
        <p:spPr>
          <a:xfrm>
            <a:off x="7486153" y="5587778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loud 24"/>
          <p:cNvSpPr/>
          <p:nvPr/>
        </p:nvSpPr>
        <p:spPr>
          <a:xfrm>
            <a:off x="1926867" y="5822343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0" y="0"/>
            <a:ext cx="27432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33% EAB Solution</a:t>
            </a:r>
          </a:p>
          <a:p>
            <a:r>
              <a:rPr lang="en-US" sz="1100" dirty="0"/>
              <a:t>(McCullough and Mercator 2011)</a:t>
            </a:r>
          </a:p>
          <a:p>
            <a:r>
              <a:rPr lang="en-US" sz="3600" b="1" dirty="0"/>
              <a:t>Year 0</a:t>
            </a:r>
          </a:p>
        </p:txBody>
      </p:sp>
      <p:sp>
        <p:nvSpPr>
          <p:cNvPr id="27" name="Cloud 26"/>
          <p:cNvSpPr/>
          <p:nvPr/>
        </p:nvSpPr>
        <p:spPr>
          <a:xfrm>
            <a:off x="6076784" y="4086308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143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685800" y="1143000"/>
            <a:ext cx="1066800" cy="8382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/>
          <p:cNvSpPr/>
          <p:nvPr/>
        </p:nvSpPr>
        <p:spPr>
          <a:xfrm>
            <a:off x="685800" y="2514600"/>
            <a:ext cx="914400" cy="6096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/>
          <p:cNvSpPr/>
          <p:nvPr/>
        </p:nvSpPr>
        <p:spPr>
          <a:xfrm>
            <a:off x="2095169" y="1459064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8"/>
          <p:cNvSpPr/>
          <p:nvPr/>
        </p:nvSpPr>
        <p:spPr>
          <a:xfrm>
            <a:off x="3962400" y="381000"/>
            <a:ext cx="1066800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/>
          <p:cNvSpPr/>
          <p:nvPr/>
        </p:nvSpPr>
        <p:spPr>
          <a:xfrm>
            <a:off x="6019800" y="730195"/>
            <a:ext cx="1066800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loud 10"/>
          <p:cNvSpPr/>
          <p:nvPr/>
        </p:nvSpPr>
        <p:spPr>
          <a:xfrm>
            <a:off x="3962400" y="3429000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11"/>
          <p:cNvSpPr/>
          <p:nvPr/>
        </p:nvSpPr>
        <p:spPr>
          <a:xfrm>
            <a:off x="5791200" y="5257800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/>
          <p:cNvSpPr/>
          <p:nvPr/>
        </p:nvSpPr>
        <p:spPr>
          <a:xfrm>
            <a:off x="6639008" y="2667000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/>
          <p:cNvSpPr/>
          <p:nvPr/>
        </p:nvSpPr>
        <p:spPr>
          <a:xfrm>
            <a:off x="2743200" y="4837043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/>
          <p:cNvSpPr/>
          <p:nvPr/>
        </p:nvSpPr>
        <p:spPr>
          <a:xfrm>
            <a:off x="7772400" y="4238708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/>
          <p:cNvSpPr/>
          <p:nvPr/>
        </p:nvSpPr>
        <p:spPr>
          <a:xfrm>
            <a:off x="4776084" y="1992464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/>
          <p:cNvSpPr/>
          <p:nvPr/>
        </p:nvSpPr>
        <p:spPr>
          <a:xfrm>
            <a:off x="3986917" y="5867400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705016" y="4619708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18"/>
          <p:cNvSpPr/>
          <p:nvPr/>
        </p:nvSpPr>
        <p:spPr>
          <a:xfrm>
            <a:off x="2095169" y="3429000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loud 19"/>
          <p:cNvSpPr/>
          <p:nvPr/>
        </p:nvSpPr>
        <p:spPr>
          <a:xfrm>
            <a:off x="5181600" y="2934694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/>
          <p:cNvSpPr/>
          <p:nvPr/>
        </p:nvSpPr>
        <p:spPr>
          <a:xfrm>
            <a:off x="2199861" y="272995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/>
          <p:cNvSpPr/>
          <p:nvPr/>
        </p:nvSpPr>
        <p:spPr>
          <a:xfrm>
            <a:off x="7456335" y="457200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22"/>
          <p:cNvSpPr/>
          <p:nvPr/>
        </p:nvSpPr>
        <p:spPr>
          <a:xfrm>
            <a:off x="3217959" y="2209800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/>
          <p:cNvSpPr/>
          <p:nvPr/>
        </p:nvSpPr>
        <p:spPr>
          <a:xfrm>
            <a:off x="7486153" y="5587778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loud 24"/>
          <p:cNvSpPr/>
          <p:nvPr/>
        </p:nvSpPr>
        <p:spPr>
          <a:xfrm>
            <a:off x="1926867" y="5822343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0" y="0"/>
            <a:ext cx="27432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33% EAB Solution</a:t>
            </a:r>
          </a:p>
          <a:p>
            <a:r>
              <a:rPr lang="en-US" sz="1100" dirty="0"/>
              <a:t>(McCullough and Mercator 2011)</a:t>
            </a:r>
          </a:p>
          <a:p>
            <a:r>
              <a:rPr lang="en-US" sz="3600" b="1" dirty="0"/>
              <a:t>Year 1</a:t>
            </a:r>
          </a:p>
        </p:txBody>
      </p:sp>
      <p:sp>
        <p:nvSpPr>
          <p:cNvPr id="27" name="Cloud 26"/>
          <p:cNvSpPr/>
          <p:nvPr/>
        </p:nvSpPr>
        <p:spPr>
          <a:xfrm>
            <a:off x="6076784" y="4086308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miley Face 27"/>
          <p:cNvSpPr/>
          <p:nvPr/>
        </p:nvSpPr>
        <p:spPr>
          <a:xfrm>
            <a:off x="4219492" y="3619500"/>
            <a:ext cx="381000" cy="381000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miley Face 28"/>
          <p:cNvSpPr/>
          <p:nvPr/>
        </p:nvSpPr>
        <p:spPr>
          <a:xfrm>
            <a:off x="2514269" y="1725764"/>
            <a:ext cx="381000" cy="381000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miley Face 29"/>
          <p:cNvSpPr/>
          <p:nvPr/>
        </p:nvSpPr>
        <p:spPr>
          <a:xfrm>
            <a:off x="6258008" y="1053167"/>
            <a:ext cx="381000" cy="381000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miley Face 32"/>
          <p:cNvSpPr/>
          <p:nvPr/>
        </p:nvSpPr>
        <p:spPr>
          <a:xfrm>
            <a:off x="6076784" y="5499173"/>
            <a:ext cx="381000" cy="381000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miley Face 33"/>
          <p:cNvSpPr/>
          <p:nvPr/>
        </p:nvSpPr>
        <p:spPr>
          <a:xfrm>
            <a:off x="2552792" y="3705308"/>
            <a:ext cx="381000" cy="381000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miley Face 34"/>
          <p:cNvSpPr/>
          <p:nvPr/>
        </p:nvSpPr>
        <p:spPr>
          <a:xfrm>
            <a:off x="8029492" y="4481872"/>
            <a:ext cx="381000" cy="381000"/>
          </a:xfrm>
          <a:prstGeom prst="smileyFace">
            <a:avLst>
              <a:gd name="adj" fmla="val 4653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miley Face 35"/>
          <p:cNvSpPr/>
          <p:nvPr/>
        </p:nvSpPr>
        <p:spPr>
          <a:xfrm>
            <a:off x="2171792" y="6057900"/>
            <a:ext cx="381000" cy="381000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1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004640" y="1049406"/>
            <a:ext cx="6147354" cy="409823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0" y="685800"/>
            <a:ext cx="88392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latin typeface="+mn-lt"/>
              </a:rPr>
              <a:t>  Bark splitting</a:t>
            </a:r>
          </a:p>
          <a:p>
            <a:pPr>
              <a:defRPr/>
            </a:pPr>
            <a:endParaRPr lang="en-US" b="1" dirty="0">
              <a:latin typeface="+mn-lt"/>
            </a:endParaRPr>
          </a:p>
        </p:txBody>
      </p:sp>
      <p:pic>
        <p:nvPicPr>
          <p:cNvPr id="3994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931691"/>
            <a:ext cx="5562599" cy="3706949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447800" y="5758934"/>
            <a:ext cx="2253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 year-old EAB wound</a:t>
            </a:r>
          </a:p>
        </p:txBody>
      </p:sp>
    </p:spTree>
    <p:extLst>
      <p:ext uri="{BB962C8B-B14F-4D97-AF65-F5344CB8AC3E}">
        <p14:creationId xmlns:p14="http://schemas.microsoft.com/office/powerpoint/2010/main" val="1566419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685800" y="1143000"/>
            <a:ext cx="1066800" cy="8382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/>
          <p:cNvSpPr/>
          <p:nvPr/>
        </p:nvSpPr>
        <p:spPr>
          <a:xfrm>
            <a:off x="685800" y="2514600"/>
            <a:ext cx="914400" cy="6096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/>
          <p:cNvSpPr/>
          <p:nvPr/>
        </p:nvSpPr>
        <p:spPr>
          <a:xfrm>
            <a:off x="2095169" y="1459064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8"/>
          <p:cNvSpPr/>
          <p:nvPr/>
        </p:nvSpPr>
        <p:spPr>
          <a:xfrm>
            <a:off x="3962400" y="381000"/>
            <a:ext cx="1066800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/>
          <p:cNvSpPr/>
          <p:nvPr/>
        </p:nvSpPr>
        <p:spPr>
          <a:xfrm>
            <a:off x="6019800" y="730195"/>
            <a:ext cx="1066800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loud 10"/>
          <p:cNvSpPr/>
          <p:nvPr/>
        </p:nvSpPr>
        <p:spPr>
          <a:xfrm>
            <a:off x="3962400" y="3429000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11"/>
          <p:cNvSpPr/>
          <p:nvPr/>
        </p:nvSpPr>
        <p:spPr>
          <a:xfrm>
            <a:off x="5791200" y="5257800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/>
          <p:cNvSpPr/>
          <p:nvPr/>
        </p:nvSpPr>
        <p:spPr>
          <a:xfrm>
            <a:off x="6639008" y="2667000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/>
          <p:cNvSpPr/>
          <p:nvPr/>
        </p:nvSpPr>
        <p:spPr>
          <a:xfrm>
            <a:off x="2743200" y="4837043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/>
          <p:cNvSpPr/>
          <p:nvPr/>
        </p:nvSpPr>
        <p:spPr>
          <a:xfrm>
            <a:off x="7772400" y="4238708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/>
          <p:cNvSpPr/>
          <p:nvPr/>
        </p:nvSpPr>
        <p:spPr>
          <a:xfrm>
            <a:off x="4776084" y="1992464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/>
          <p:cNvSpPr/>
          <p:nvPr/>
        </p:nvSpPr>
        <p:spPr>
          <a:xfrm>
            <a:off x="3986917" y="5867400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705016" y="4619708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18"/>
          <p:cNvSpPr/>
          <p:nvPr/>
        </p:nvSpPr>
        <p:spPr>
          <a:xfrm>
            <a:off x="2095169" y="3429000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loud 19"/>
          <p:cNvSpPr/>
          <p:nvPr/>
        </p:nvSpPr>
        <p:spPr>
          <a:xfrm>
            <a:off x="5181600" y="2934694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/>
          <p:cNvSpPr/>
          <p:nvPr/>
        </p:nvSpPr>
        <p:spPr>
          <a:xfrm>
            <a:off x="2199861" y="272995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/>
          <p:cNvSpPr/>
          <p:nvPr/>
        </p:nvSpPr>
        <p:spPr>
          <a:xfrm>
            <a:off x="7456335" y="457200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22"/>
          <p:cNvSpPr/>
          <p:nvPr/>
        </p:nvSpPr>
        <p:spPr>
          <a:xfrm>
            <a:off x="3217959" y="2209800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/>
          <p:cNvSpPr/>
          <p:nvPr/>
        </p:nvSpPr>
        <p:spPr>
          <a:xfrm>
            <a:off x="7486153" y="5587778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loud 24"/>
          <p:cNvSpPr/>
          <p:nvPr/>
        </p:nvSpPr>
        <p:spPr>
          <a:xfrm>
            <a:off x="1926867" y="5822343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0" y="0"/>
            <a:ext cx="27432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33% EAB Solution</a:t>
            </a:r>
          </a:p>
          <a:p>
            <a:r>
              <a:rPr lang="en-US" sz="1100" dirty="0"/>
              <a:t>(McCullough and Mercator 2011)</a:t>
            </a:r>
          </a:p>
          <a:p>
            <a:r>
              <a:rPr lang="en-US" sz="3600" b="1" dirty="0"/>
              <a:t>Year 2</a:t>
            </a:r>
          </a:p>
        </p:txBody>
      </p:sp>
      <p:sp>
        <p:nvSpPr>
          <p:cNvPr id="27" name="Cloud 26"/>
          <p:cNvSpPr/>
          <p:nvPr/>
        </p:nvSpPr>
        <p:spPr>
          <a:xfrm>
            <a:off x="6076784" y="4086308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miley Face 27"/>
          <p:cNvSpPr/>
          <p:nvPr/>
        </p:nvSpPr>
        <p:spPr>
          <a:xfrm>
            <a:off x="4219492" y="3619500"/>
            <a:ext cx="381000" cy="381000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miley Face 28"/>
          <p:cNvSpPr/>
          <p:nvPr/>
        </p:nvSpPr>
        <p:spPr>
          <a:xfrm>
            <a:off x="2514269" y="1725764"/>
            <a:ext cx="381000" cy="381000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miley Face 29"/>
          <p:cNvSpPr/>
          <p:nvPr/>
        </p:nvSpPr>
        <p:spPr>
          <a:xfrm>
            <a:off x="6258008" y="1053167"/>
            <a:ext cx="381000" cy="381000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miley Face 32"/>
          <p:cNvSpPr/>
          <p:nvPr/>
        </p:nvSpPr>
        <p:spPr>
          <a:xfrm>
            <a:off x="6076784" y="5499173"/>
            <a:ext cx="381000" cy="381000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miley Face 33"/>
          <p:cNvSpPr/>
          <p:nvPr/>
        </p:nvSpPr>
        <p:spPr>
          <a:xfrm>
            <a:off x="2552792" y="3705308"/>
            <a:ext cx="381000" cy="381000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miley Face 34"/>
          <p:cNvSpPr/>
          <p:nvPr/>
        </p:nvSpPr>
        <p:spPr>
          <a:xfrm>
            <a:off x="8029492" y="4481872"/>
            <a:ext cx="381000" cy="381000"/>
          </a:xfrm>
          <a:prstGeom prst="smileyFace">
            <a:avLst>
              <a:gd name="adj" fmla="val 4653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miley Face 35"/>
          <p:cNvSpPr/>
          <p:nvPr/>
        </p:nvSpPr>
        <p:spPr>
          <a:xfrm>
            <a:off x="2171792" y="6057900"/>
            <a:ext cx="381000" cy="381000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miley Face 30"/>
          <p:cNvSpPr/>
          <p:nvPr/>
        </p:nvSpPr>
        <p:spPr>
          <a:xfrm>
            <a:off x="4305300" y="571500"/>
            <a:ext cx="381000" cy="381000"/>
          </a:xfrm>
          <a:prstGeom prst="smileyFac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miley Face 31"/>
          <p:cNvSpPr/>
          <p:nvPr/>
        </p:nvSpPr>
        <p:spPr>
          <a:xfrm>
            <a:off x="952500" y="1396067"/>
            <a:ext cx="381000" cy="381000"/>
          </a:xfrm>
          <a:prstGeom prst="smileyFac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miley Face 36"/>
          <p:cNvSpPr/>
          <p:nvPr/>
        </p:nvSpPr>
        <p:spPr>
          <a:xfrm>
            <a:off x="5671268" y="3238500"/>
            <a:ext cx="381000" cy="381000"/>
          </a:xfrm>
          <a:prstGeom prst="smileyFac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miley Face 37"/>
          <p:cNvSpPr/>
          <p:nvPr/>
        </p:nvSpPr>
        <p:spPr>
          <a:xfrm>
            <a:off x="6935978" y="3059309"/>
            <a:ext cx="381000" cy="381000"/>
          </a:xfrm>
          <a:prstGeom prst="smileyFac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miley Face 38"/>
          <p:cNvSpPr/>
          <p:nvPr/>
        </p:nvSpPr>
        <p:spPr>
          <a:xfrm>
            <a:off x="4305300" y="6145645"/>
            <a:ext cx="381000" cy="381000"/>
          </a:xfrm>
          <a:prstGeom prst="smileyFac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miley Face 39"/>
          <p:cNvSpPr/>
          <p:nvPr/>
        </p:nvSpPr>
        <p:spPr>
          <a:xfrm>
            <a:off x="1143000" y="2644351"/>
            <a:ext cx="381000" cy="381000"/>
          </a:xfrm>
          <a:prstGeom prst="smileyFac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miley Face 40"/>
          <p:cNvSpPr/>
          <p:nvPr/>
        </p:nvSpPr>
        <p:spPr>
          <a:xfrm>
            <a:off x="4882101" y="2263351"/>
            <a:ext cx="381000" cy="381000"/>
          </a:xfrm>
          <a:prstGeom prst="smileyFac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6798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685800" y="1143000"/>
            <a:ext cx="1066800" cy="8382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/>
          <p:cNvSpPr/>
          <p:nvPr/>
        </p:nvSpPr>
        <p:spPr>
          <a:xfrm>
            <a:off x="685800" y="2514600"/>
            <a:ext cx="914400" cy="6096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/>
          <p:cNvSpPr/>
          <p:nvPr/>
        </p:nvSpPr>
        <p:spPr>
          <a:xfrm>
            <a:off x="2095169" y="1459064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8"/>
          <p:cNvSpPr/>
          <p:nvPr/>
        </p:nvSpPr>
        <p:spPr>
          <a:xfrm>
            <a:off x="3962400" y="381000"/>
            <a:ext cx="1066800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/>
          <p:cNvSpPr/>
          <p:nvPr/>
        </p:nvSpPr>
        <p:spPr>
          <a:xfrm>
            <a:off x="6019800" y="730195"/>
            <a:ext cx="1066800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loud 10"/>
          <p:cNvSpPr/>
          <p:nvPr/>
        </p:nvSpPr>
        <p:spPr>
          <a:xfrm>
            <a:off x="3962400" y="3429000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11"/>
          <p:cNvSpPr/>
          <p:nvPr/>
        </p:nvSpPr>
        <p:spPr>
          <a:xfrm>
            <a:off x="5791200" y="5257800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/>
          <p:cNvSpPr/>
          <p:nvPr/>
        </p:nvSpPr>
        <p:spPr>
          <a:xfrm>
            <a:off x="6639008" y="2667000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/>
          <p:cNvSpPr/>
          <p:nvPr/>
        </p:nvSpPr>
        <p:spPr>
          <a:xfrm>
            <a:off x="2743200" y="4837043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/>
          <p:cNvSpPr/>
          <p:nvPr/>
        </p:nvSpPr>
        <p:spPr>
          <a:xfrm>
            <a:off x="7772400" y="4238708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/>
          <p:cNvSpPr/>
          <p:nvPr/>
        </p:nvSpPr>
        <p:spPr>
          <a:xfrm>
            <a:off x="4776084" y="1992464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/>
          <p:cNvSpPr/>
          <p:nvPr/>
        </p:nvSpPr>
        <p:spPr>
          <a:xfrm>
            <a:off x="3986917" y="5867400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705016" y="4619708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18"/>
          <p:cNvSpPr/>
          <p:nvPr/>
        </p:nvSpPr>
        <p:spPr>
          <a:xfrm>
            <a:off x="2095169" y="3429000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loud 19"/>
          <p:cNvSpPr/>
          <p:nvPr/>
        </p:nvSpPr>
        <p:spPr>
          <a:xfrm>
            <a:off x="5181600" y="2934694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/>
          <p:cNvSpPr/>
          <p:nvPr/>
        </p:nvSpPr>
        <p:spPr>
          <a:xfrm>
            <a:off x="2199861" y="272995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/>
          <p:cNvSpPr/>
          <p:nvPr/>
        </p:nvSpPr>
        <p:spPr>
          <a:xfrm>
            <a:off x="7456335" y="457200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22"/>
          <p:cNvSpPr/>
          <p:nvPr/>
        </p:nvSpPr>
        <p:spPr>
          <a:xfrm>
            <a:off x="3217959" y="2209800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/>
          <p:cNvSpPr/>
          <p:nvPr/>
        </p:nvSpPr>
        <p:spPr>
          <a:xfrm>
            <a:off x="7486153" y="5587778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loud 24"/>
          <p:cNvSpPr/>
          <p:nvPr/>
        </p:nvSpPr>
        <p:spPr>
          <a:xfrm>
            <a:off x="1926867" y="5822343"/>
            <a:ext cx="895184" cy="7620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0" y="0"/>
            <a:ext cx="27432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33% EAB Solution</a:t>
            </a:r>
          </a:p>
          <a:p>
            <a:r>
              <a:rPr lang="en-US" sz="1100" dirty="0"/>
              <a:t>(McCullough and Mercator 2011)</a:t>
            </a:r>
          </a:p>
          <a:p>
            <a:r>
              <a:rPr lang="en-US" sz="3600" b="1" dirty="0"/>
              <a:t>Year 3</a:t>
            </a:r>
          </a:p>
        </p:txBody>
      </p:sp>
      <p:sp>
        <p:nvSpPr>
          <p:cNvPr id="27" name="Cloud 26"/>
          <p:cNvSpPr/>
          <p:nvPr/>
        </p:nvSpPr>
        <p:spPr>
          <a:xfrm>
            <a:off x="6076784" y="4086308"/>
            <a:ext cx="1219200" cy="914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miley Face 27"/>
          <p:cNvSpPr/>
          <p:nvPr/>
        </p:nvSpPr>
        <p:spPr>
          <a:xfrm>
            <a:off x="4219492" y="3619500"/>
            <a:ext cx="381000" cy="381000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miley Face 28"/>
          <p:cNvSpPr/>
          <p:nvPr/>
        </p:nvSpPr>
        <p:spPr>
          <a:xfrm>
            <a:off x="2514269" y="1725764"/>
            <a:ext cx="381000" cy="381000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miley Face 29"/>
          <p:cNvSpPr/>
          <p:nvPr/>
        </p:nvSpPr>
        <p:spPr>
          <a:xfrm>
            <a:off x="6258008" y="1053167"/>
            <a:ext cx="381000" cy="381000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miley Face 32"/>
          <p:cNvSpPr/>
          <p:nvPr/>
        </p:nvSpPr>
        <p:spPr>
          <a:xfrm>
            <a:off x="6076784" y="5499173"/>
            <a:ext cx="381000" cy="381000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miley Face 33"/>
          <p:cNvSpPr/>
          <p:nvPr/>
        </p:nvSpPr>
        <p:spPr>
          <a:xfrm>
            <a:off x="2552792" y="3705308"/>
            <a:ext cx="381000" cy="381000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miley Face 34"/>
          <p:cNvSpPr/>
          <p:nvPr/>
        </p:nvSpPr>
        <p:spPr>
          <a:xfrm>
            <a:off x="8029492" y="4481872"/>
            <a:ext cx="381000" cy="381000"/>
          </a:xfrm>
          <a:prstGeom prst="smileyFace">
            <a:avLst>
              <a:gd name="adj" fmla="val 4653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miley Face 35"/>
          <p:cNvSpPr/>
          <p:nvPr/>
        </p:nvSpPr>
        <p:spPr>
          <a:xfrm>
            <a:off x="2171792" y="6057900"/>
            <a:ext cx="381000" cy="381000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miley Face 30"/>
          <p:cNvSpPr/>
          <p:nvPr/>
        </p:nvSpPr>
        <p:spPr>
          <a:xfrm>
            <a:off x="4305300" y="571500"/>
            <a:ext cx="381000" cy="381000"/>
          </a:xfrm>
          <a:prstGeom prst="smileyFac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miley Face 31"/>
          <p:cNvSpPr/>
          <p:nvPr/>
        </p:nvSpPr>
        <p:spPr>
          <a:xfrm>
            <a:off x="952500" y="1396067"/>
            <a:ext cx="381000" cy="381000"/>
          </a:xfrm>
          <a:prstGeom prst="smileyFac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miley Face 36"/>
          <p:cNvSpPr/>
          <p:nvPr/>
        </p:nvSpPr>
        <p:spPr>
          <a:xfrm>
            <a:off x="5671268" y="3238500"/>
            <a:ext cx="381000" cy="381000"/>
          </a:xfrm>
          <a:prstGeom prst="smileyFac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miley Face 37"/>
          <p:cNvSpPr/>
          <p:nvPr/>
        </p:nvSpPr>
        <p:spPr>
          <a:xfrm>
            <a:off x="6935978" y="3059309"/>
            <a:ext cx="381000" cy="381000"/>
          </a:xfrm>
          <a:prstGeom prst="smileyFac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miley Face 38"/>
          <p:cNvSpPr/>
          <p:nvPr/>
        </p:nvSpPr>
        <p:spPr>
          <a:xfrm>
            <a:off x="4305300" y="6145645"/>
            <a:ext cx="381000" cy="381000"/>
          </a:xfrm>
          <a:prstGeom prst="smileyFac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miley Face 39"/>
          <p:cNvSpPr/>
          <p:nvPr/>
        </p:nvSpPr>
        <p:spPr>
          <a:xfrm>
            <a:off x="1143000" y="2644351"/>
            <a:ext cx="381000" cy="381000"/>
          </a:xfrm>
          <a:prstGeom prst="smileyFac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miley Face 40"/>
          <p:cNvSpPr/>
          <p:nvPr/>
        </p:nvSpPr>
        <p:spPr>
          <a:xfrm>
            <a:off x="4882101" y="2263351"/>
            <a:ext cx="381000" cy="381000"/>
          </a:xfrm>
          <a:prstGeom prst="smileyFac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Smiley Face 41"/>
          <p:cNvSpPr/>
          <p:nvPr/>
        </p:nvSpPr>
        <p:spPr>
          <a:xfrm>
            <a:off x="2590800" y="609600"/>
            <a:ext cx="381000" cy="3810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miley Face 42"/>
          <p:cNvSpPr/>
          <p:nvPr/>
        </p:nvSpPr>
        <p:spPr>
          <a:xfrm>
            <a:off x="3771900" y="2514600"/>
            <a:ext cx="381000" cy="3810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miley Face 43"/>
          <p:cNvSpPr/>
          <p:nvPr/>
        </p:nvSpPr>
        <p:spPr>
          <a:xfrm>
            <a:off x="7838992" y="730195"/>
            <a:ext cx="381000" cy="3810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miley Face 44"/>
          <p:cNvSpPr/>
          <p:nvPr/>
        </p:nvSpPr>
        <p:spPr>
          <a:xfrm>
            <a:off x="2933369" y="4997950"/>
            <a:ext cx="381000" cy="3810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miley Face 45"/>
          <p:cNvSpPr/>
          <p:nvPr/>
        </p:nvSpPr>
        <p:spPr>
          <a:xfrm>
            <a:off x="987959" y="4807450"/>
            <a:ext cx="381000" cy="3810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Smiley Face 46"/>
          <p:cNvSpPr/>
          <p:nvPr/>
        </p:nvSpPr>
        <p:spPr>
          <a:xfrm>
            <a:off x="6553200" y="4393631"/>
            <a:ext cx="381000" cy="3810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Smiley Face 47"/>
          <p:cNvSpPr/>
          <p:nvPr/>
        </p:nvSpPr>
        <p:spPr>
          <a:xfrm>
            <a:off x="8095753" y="5955145"/>
            <a:ext cx="381000" cy="3810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2946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5929269" cy="5174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43600" y="2133600"/>
            <a:ext cx="3192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eabindiana.info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5562600"/>
            <a:ext cx="6908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Created by Cliff Sadof, Purdue University</a:t>
            </a:r>
          </a:p>
        </p:txBody>
      </p:sp>
    </p:spTree>
    <p:extLst>
      <p:ext uri="{BB962C8B-B14F-4D97-AF65-F5344CB8AC3E}">
        <p14:creationId xmlns:p14="http://schemas.microsoft.com/office/powerpoint/2010/main" val="28559049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61913"/>
            <a:ext cx="7286625" cy="673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81276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75986" y="76200"/>
            <a:ext cx="3192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eabindiana.info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757700"/>
            <a:ext cx="751522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47153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444" y="152400"/>
            <a:ext cx="6474556" cy="587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182380"/>
            <a:ext cx="5434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Cliff Sadof, Purdue University (2013)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76200" y="1676400"/>
            <a:ext cx="3124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Urban SLAM Cost Comparison</a:t>
            </a:r>
          </a:p>
        </p:txBody>
      </p:sp>
    </p:spTree>
    <p:extLst>
      <p:ext uri="{BB962C8B-B14F-4D97-AF65-F5344CB8AC3E}">
        <p14:creationId xmlns:p14="http://schemas.microsoft.com/office/powerpoint/2010/main" val="177731693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 of Urban Trees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r>
              <a:rPr lang="en-US" dirty="0"/>
              <a:t>Two models used: CTLA &amp; </a:t>
            </a:r>
            <a:r>
              <a:rPr lang="en-US" dirty="0" err="1"/>
              <a:t>iTree</a:t>
            </a:r>
            <a:endParaRPr lang="en-US" dirty="0"/>
          </a:p>
          <a:p>
            <a:r>
              <a:rPr lang="en-US" dirty="0"/>
              <a:t>Landscaping – up to 40% of property value</a:t>
            </a:r>
          </a:p>
          <a:p>
            <a:r>
              <a:rPr lang="en-US" dirty="0"/>
              <a:t>Energy savings</a:t>
            </a:r>
          </a:p>
          <a:p>
            <a:r>
              <a:rPr lang="en-US" dirty="0"/>
              <a:t>Water interception and use</a:t>
            </a:r>
          </a:p>
          <a:p>
            <a:r>
              <a:rPr lang="en-US" dirty="0"/>
              <a:t>Business activity</a:t>
            </a:r>
          </a:p>
          <a:p>
            <a:r>
              <a:rPr lang="en-US" dirty="0"/>
              <a:t>Human health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73765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 of Urban Trees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53000"/>
            <a:ext cx="8991599" cy="1340950"/>
          </a:xfrm>
        </p:spPr>
        <p:txBody>
          <a:bodyPr>
            <a:normAutofit fontScale="77500" lnSpcReduction="20000"/>
          </a:bodyPr>
          <a:lstStyle/>
          <a:p>
            <a:pPr marL="457200" lvl="1" indent="0">
              <a:buNone/>
            </a:pPr>
            <a:r>
              <a:rPr lang="en-US" dirty="0"/>
              <a:t>Results suggest that loss of trees to the emerald ash borer increased mortality related to cardiovascular and lower-respiratory-tract illness. This finding adds to the growing evidence that the natural environment provides major public health benefits.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823" y="1143000"/>
            <a:ext cx="6019800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27661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Size of Remaining Ash Forest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1547813"/>
            <a:ext cx="635317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5750114"/>
            <a:ext cx="5434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Cliff Sadof, Purdue University (2013)</a:t>
            </a:r>
          </a:p>
        </p:txBody>
      </p:sp>
    </p:spTree>
    <p:extLst>
      <p:ext uri="{BB962C8B-B14F-4D97-AF65-F5344CB8AC3E}">
        <p14:creationId xmlns:p14="http://schemas.microsoft.com/office/powerpoint/2010/main" val="93791801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 descr="EAB cartoon I'm with stupi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6200"/>
            <a:ext cx="8810414" cy="6096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049972" y="533400"/>
            <a:ext cx="3666260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nyis.info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553200" y="1850354"/>
            <a:ext cx="23450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 Whitmore</a:t>
            </a:r>
          </a:p>
          <a:p>
            <a:r>
              <a:rPr 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mcw42@cornell.edu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62"/>
          <a:stretch/>
        </p:blipFill>
        <p:spPr bwMode="auto">
          <a:xfrm>
            <a:off x="2520860" y="5844358"/>
            <a:ext cx="3765226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086" y="5844358"/>
            <a:ext cx="990600" cy="100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686" y="5831811"/>
            <a:ext cx="956851" cy="1011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537" y="5828220"/>
            <a:ext cx="910463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7602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962400" y="-50800"/>
            <a:ext cx="5181600" cy="690880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0" y="266581"/>
            <a:ext cx="88392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latin typeface="+mn-lt"/>
              </a:rPr>
              <a:t>  Bark splitting</a:t>
            </a:r>
          </a:p>
          <a:p>
            <a:pPr>
              <a:defRPr/>
            </a:pPr>
            <a:endParaRPr lang="en-US" b="1" dirty="0">
              <a:latin typeface="+mn-lt"/>
            </a:endParaRPr>
          </a:p>
        </p:txBody>
      </p:sp>
      <p:pic>
        <p:nvPicPr>
          <p:cNvPr id="39941" name="Picture 7" descr="eabTre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965200"/>
            <a:ext cx="3962400" cy="5283200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3073083"/>
      </p:ext>
    </p:extLst>
  </p:cSld>
  <p:clrMapOvr>
    <a:masterClrMapping/>
  </p:clrMapOvr>
</p:sld>
</file>

<file path=ppt/theme/theme1.xml><?xml version="1.0" encoding="utf-8"?>
<a:theme xmlns:a="http://schemas.openxmlformats.org/drawingml/2006/main" name="eab template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26040</TotalTime>
  <Words>2493</Words>
  <Application>Microsoft Office PowerPoint</Application>
  <PresentationFormat>On-screen Show (4:3)</PresentationFormat>
  <Paragraphs>478</Paragraphs>
  <Slides>89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4" baseType="lpstr">
      <vt:lpstr>Arial</vt:lpstr>
      <vt:lpstr>Calibri</vt:lpstr>
      <vt:lpstr>Palatino Linotype</vt:lpstr>
      <vt:lpstr>Times New Roman</vt:lpstr>
      <vt:lpstr>eab template 2</vt:lpstr>
      <vt:lpstr>PowerPoint Presentation</vt:lpstr>
      <vt:lpstr>PowerPoint Presentation</vt:lpstr>
      <vt:lpstr>PowerPoint Presentation</vt:lpstr>
      <vt:lpstr>PowerPoint Presentation</vt:lpstr>
      <vt:lpstr>EAB Detection</vt:lpstr>
      <vt:lpstr>Visual Signs &amp; Symptoms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Signs &amp; Symptoms</vt:lpstr>
      <vt:lpstr>Signs &amp; Symptoms</vt:lpstr>
      <vt:lpstr>Signs &amp; Symptoms</vt:lpstr>
      <vt:lpstr>PowerPoint Presentation</vt:lpstr>
      <vt:lpstr>PowerPoint Presentation</vt:lpstr>
      <vt:lpstr>PowerPoint Presentation</vt:lpstr>
      <vt:lpstr>January 2003</vt:lpstr>
      <vt:lpstr>PowerPoint Presentation</vt:lpstr>
      <vt:lpstr>PowerPoint Presentation</vt:lpstr>
      <vt:lpstr>PowerPoint Presentation</vt:lpstr>
      <vt:lpstr>PowerPoint Presentation</vt:lpstr>
      <vt:lpstr>How Much of NY is Infested?</vt:lpstr>
      <vt:lpstr>PowerPoint Presentation</vt:lpstr>
      <vt:lpstr>PowerPoint Presentation</vt:lpstr>
      <vt:lpstr>PowerPoint Presentation</vt:lpstr>
      <vt:lpstr>EAB Death Curve</vt:lpstr>
      <vt:lpstr>EAB Population Behavior</vt:lpstr>
      <vt:lpstr>EAB Population Behavior</vt:lpstr>
      <vt:lpstr>EAB Population Behavior</vt:lpstr>
      <vt:lpstr>EAB Population Behavior</vt:lpstr>
      <vt:lpstr>EAB Population Behavior</vt:lpstr>
      <vt:lpstr>EAB Population Behavior</vt:lpstr>
      <vt:lpstr>EAB Population Behavior</vt:lpstr>
      <vt:lpstr>EAB Population Behavior</vt:lpstr>
      <vt:lpstr>EAB Population Behavior</vt:lpstr>
      <vt:lpstr>PowerPoint Presentation</vt:lpstr>
      <vt:lpstr>PowerPoint Presentation</vt:lpstr>
      <vt:lpstr>PowerPoint Presentation</vt:lpstr>
      <vt:lpstr>Power Transmission Lines in NYS</vt:lpstr>
      <vt:lpstr>Natural Control of Insect Populations</vt:lpstr>
      <vt:lpstr>EAB and Cold Weather</vt:lpstr>
      <vt:lpstr>PowerPoint Presentation</vt:lpstr>
      <vt:lpstr>PowerPoint Presentation</vt:lpstr>
      <vt:lpstr>What are MY objectives?</vt:lpstr>
      <vt:lpstr>Restore Ash on Landscape</vt:lpstr>
      <vt:lpstr>EAB Biological Control</vt:lpstr>
      <vt:lpstr>Ash Resistance to EAB</vt:lpstr>
      <vt:lpstr>Conserve ash genome</vt:lpstr>
      <vt:lpstr>Mitigate Economic Impacts</vt:lpstr>
      <vt:lpstr>Management Options</vt:lpstr>
      <vt:lpstr>Systemic Insecticides for EAB</vt:lpstr>
      <vt:lpstr> Trends in  Three Product Delivery Systems Used to Manage EAB in North America 2004-2013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Pesticide BMP’s</vt:lpstr>
      <vt:lpstr>BMP’s for trees with crown symptoms</vt:lpstr>
      <vt:lpstr>PowerPoint Presentation</vt:lpstr>
      <vt:lpstr>BMP’s for large trees</vt:lpstr>
      <vt:lpstr>EAB Death Curve</vt:lpstr>
      <vt:lpstr>Pesticide Use Strategies</vt:lpstr>
      <vt:lpstr>PowerPoint Presentation</vt:lpstr>
      <vt:lpstr>Urban SLAM – SLow Ash Mortality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33% Solution!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Benefits of Urban Trees</vt:lpstr>
      <vt:lpstr>Benefits of Urban Trees</vt:lpstr>
      <vt:lpstr>Size of Remaining Ash Forest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Mark Whitmore</dc:creator>
  <cp:lastModifiedBy>Jen Holley</cp:lastModifiedBy>
  <cp:revision>561</cp:revision>
  <dcterms:created xsi:type="dcterms:W3CDTF">2011-01-07T03:57:06Z</dcterms:created>
  <dcterms:modified xsi:type="dcterms:W3CDTF">2025-02-03T16:02:26Z</dcterms:modified>
</cp:coreProperties>
</file>